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7200900" cy="9875838"/>
  <p:notesSz cx="7104063" cy="10234613"/>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11">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990099"/>
    <a:srgbClr val="FF0066"/>
    <a:srgbClr val="CC3300"/>
    <a:srgbClr val="FF6600"/>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581" autoAdjust="0"/>
  </p:normalViewPr>
  <p:slideViewPr>
    <p:cSldViewPr>
      <p:cViewPr>
        <p:scale>
          <a:sx n="100" d="100"/>
          <a:sy n="100" d="100"/>
        </p:scale>
        <p:origin x="3624" y="-2088"/>
      </p:cViewPr>
      <p:guideLst>
        <p:guide orient="horz" pos="3111"/>
        <p:guide pos="22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750" y="3068638"/>
            <a:ext cx="6121400" cy="21161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079500" y="5595938"/>
            <a:ext cx="5041900" cy="25241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722A40-8D14-408B-92B8-8A1B1DD95A59}"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EA1716-52B2-4205-ABA1-5632CAF61990}"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1288" y="395288"/>
            <a:ext cx="1619250" cy="8428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95288"/>
            <a:ext cx="4708525" cy="8428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040375-4908-411C-9A4A-46E14B061F02}"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0363" y="395288"/>
            <a:ext cx="6480175" cy="1647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303463"/>
            <a:ext cx="3163887" cy="6519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676650" y="2303463"/>
            <a:ext cx="3163888" cy="3182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676650" y="5638800"/>
            <a:ext cx="3163888" cy="318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B416D2-A4E3-47EE-BEC5-6752F6D2189E}"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6DD5D5-384B-46D0-BCA1-003ECD9681EE}"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8325" y="6346825"/>
            <a:ext cx="6121400" cy="19605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68325" y="4186238"/>
            <a:ext cx="6121400" cy="21605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C16DAC-DACF-4A67-A592-8AF27159F7D1}"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303463"/>
            <a:ext cx="3163887" cy="651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76650" y="2303463"/>
            <a:ext cx="3163888" cy="6519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423695-42F3-4F96-85AC-1B5C018EBAE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0363" y="395288"/>
            <a:ext cx="6480175" cy="1646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0363" y="2211388"/>
            <a:ext cx="3181350" cy="920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0363" y="3132138"/>
            <a:ext cx="3181350" cy="568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657600" y="2211388"/>
            <a:ext cx="3182938" cy="920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657600" y="3132138"/>
            <a:ext cx="3182938" cy="568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5AD01D-F610-49F1-909F-BA703CDD8C9A}"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79459F-D4CA-4D10-9EBD-C09E64C23356}"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296B58-6BA4-4B1D-8894-E163D071F172}"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363" y="393700"/>
            <a:ext cx="2368550" cy="16732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814638" y="393700"/>
            <a:ext cx="4025900" cy="84280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0363" y="2066925"/>
            <a:ext cx="2368550" cy="6754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967833-8C76-4F1D-B2E8-D2EFA828A145}"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1288" y="6913563"/>
            <a:ext cx="4321175" cy="815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11288" y="882650"/>
            <a:ext cx="4321175" cy="5924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11288" y="7729538"/>
            <a:ext cx="4321175" cy="11588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87ACF2-F85B-4C6F-AEE6-BEA23B95C1F9}"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0363" y="395288"/>
            <a:ext cx="6480175" cy="1647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l-GR" smtClean="0"/>
              <a:t>Click to edit Master title style</a:t>
            </a:r>
          </a:p>
        </p:txBody>
      </p:sp>
      <p:sp>
        <p:nvSpPr>
          <p:cNvPr id="1027" name="Rectangle 3"/>
          <p:cNvSpPr>
            <a:spLocks noGrp="1" noChangeArrowheads="1"/>
          </p:cNvSpPr>
          <p:nvPr>
            <p:ph type="body" idx="1"/>
          </p:nvPr>
        </p:nvSpPr>
        <p:spPr bwMode="auto">
          <a:xfrm>
            <a:off x="360363" y="2303463"/>
            <a:ext cx="6480175" cy="6519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28" name="Rectangle 4"/>
          <p:cNvSpPr>
            <a:spLocks noGrp="1" noChangeArrowheads="1"/>
          </p:cNvSpPr>
          <p:nvPr>
            <p:ph type="dt" sz="half" idx="2"/>
          </p:nvPr>
        </p:nvSpPr>
        <p:spPr bwMode="auto">
          <a:xfrm>
            <a:off x="360363" y="8993188"/>
            <a:ext cx="1679575" cy="684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2460625" y="8993188"/>
            <a:ext cx="2279650" cy="684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5160963" y="8993188"/>
            <a:ext cx="1679575" cy="684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74F2D39-365E-4667-B68F-089DAB27EF8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image" Target="../media/image2.png"/><Relationship Id="rId21" Type="http://schemas.openxmlformats.org/officeDocument/2006/relationships/image" Target="../media/image18.jpeg"/><Relationship Id="rId7" Type="http://schemas.openxmlformats.org/officeDocument/2006/relationships/image" Target="../media/image6.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5" Type="http://schemas.openxmlformats.org/officeDocument/2006/relationships/image" Target="../media/image12.jpeg"/><Relationship Id="rId10" Type="http://schemas.openxmlformats.org/officeDocument/2006/relationships/hyperlink" Target="http://www.chronostravel.com/" TargetMode="External"/><Relationship Id="rId19" Type="http://schemas.openxmlformats.org/officeDocument/2006/relationships/image" Target="../media/image16.jpeg"/><Relationship Id="rId4" Type="http://schemas.openxmlformats.org/officeDocument/2006/relationships/image" Target="../media/image3.jpeg"/><Relationship Id="rId9" Type="http://schemas.openxmlformats.org/officeDocument/2006/relationships/hyperlink" Target="mailto:chronos@chronostravel.com" TargetMode="External"/><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85" descr="Jordan Jerash.1.bmp"/>
          <p:cNvPicPr>
            <a:picLocks noChangeAspect="1"/>
          </p:cNvPicPr>
          <p:nvPr/>
        </p:nvPicPr>
        <p:blipFill>
          <a:blip r:embed="rId2" cstate="print"/>
          <a:srcRect/>
          <a:stretch>
            <a:fillRect/>
          </a:stretch>
        </p:blipFill>
        <p:spPr bwMode="auto">
          <a:xfrm>
            <a:off x="-5224985" y="5928948"/>
            <a:ext cx="1517652" cy="1368425"/>
          </a:xfrm>
          <a:prstGeom prst="rect">
            <a:avLst/>
          </a:prstGeom>
          <a:noFill/>
          <a:ln w="9525">
            <a:noFill/>
            <a:miter lim="800000"/>
            <a:headEnd/>
            <a:tailEnd/>
          </a:ln>
        </p:spPr>
      </p:pic>
      <p:pic>
        <p:nvPicPr>
          <p:cNvPr id="2051" name="Picture 184" descr="Wadi Rum scenery.bmp"/>
          <p:cNvPicPr>
            <a:picLocks noChangeAspect="1"/>
          </p:cNvPicPr>
          <p:nvPr/>
        </p:nvPicPr>
        <p:blipFill>
          <a:blip r:embed="rId3" cstate="print"/>
          <a:srcRect/>
          <a:stretch>
            <a:fillRect/>
          </a:stretch>
        </p:blipFill>
        <p:spPr bwMode="auto">
          <a:xfrm>
            <a:off x="-3683794" y="4182578"/>
            <a:ext cx="1512094" cy="1393825"/>
          </a:xfrm>
          <a:prstGeom prst="rect">
            <a:avLst/>
          </a:prstGeom>
          <a:noFill/>
          <a:ln w="9525">
            <a:noFill/>
            <a:miter lim="800000"/>
            <a:headEnd/>
            <a:tailEnd/>
          </a:ln>
        </p:spPr>
      </p:pic>
      <p:pic>
        <p:nvPicPr>
          <p:cNvPr id="2052" name="Picture 4533" descr="wadi rum1"/>
          <p:cNvPicPr>
            <a:picLocks noChangeAspect="1" noChangeArrowheads="1"/>
          </p:cNvPicPr>
          <p:nvPr/>
        </p:nvPicPr>
        <p:blipFill>
          <a:blip r:embed="rId4" cstate="print"/>
          <a:srcRect/>
          <a:stretch>
            <a:fillRect/>
          </a:stretch>
        </p:blipFill>
        <p:spPr bwMode="auto">
          <a:xfrm>
            <a:off x="-1944688" y="3641725"/>
            <a:ext cx="1439863" cy="1414463"/>
          </a:xfrm>
          <a:prstGeom prst="rect">
            <a:avLst/>
          </a:prstGeom>
          <a:noFill/>
          <a:ln w="9525">
            <a:noFill/>
            <a:miter lim="800000"/>
            <a:headEnd/>
            <a:tailEnd/>
          </a:ln>
        </p:spPr>
      </p:pic>
      <p:pic>
        <p:nvPicPr>
          <p:cNvPr id="2053" name="Picture 4124" descr="The Treasury in Petra, Jordan"/>
          <p:cNvPicPr>
            <a:picLocks noChangeAspect="1" noChangeArrowheads="1"/>
          </p:cNvPicPr>
          <p:nvPr/>
        </p:nvPicPr>
        <p:blipFill>
          <a:blip r:embed="rId5" cstate="print"/>
          <a:srcRect/>
          <a:stretch>
            <a:fillRect/>
          </a:stretch>
        </p:blipFill>
        <p:spPr bwMode="auto">
          <a:xfrm>
            <a:off x="-3839907" y="2006617"/>
            <a:ext cx="1516856" cy="1434493"/>
          </a:xfrm>
          <a:prstGeom prst="rect">
            <a:avLst/>
          </a:prstGeom>
          <a:noFill/>
          <a:ln w="9525">
            <a:noFill/>
            <a:miter lim="800000"/>
            <a:headEnd/>
            <a:tailEnd/>
          </a:ln>
        </p:spPr>
      </p:pic>
      <p:pic>
        <p:nvPicPr>
          <p:cNvPr id="2054" name="Picture 4119" descr="image001"/>
          <p:cNvPicPr>
            <a:picLocks noChangeAspect="1" noChangeArrowheads="1"/>
          </p:cNvPicPr>
          <p:nvPr/>
        </p:nvPicPr>
        <p:blipFill>
          <a:blip r:embed="rId6" cstate="print"/>
          <a:srcRect/>
          <a:stretch>
            <a:fillRect/>
          </a:stretch>
        </p:blipFill>
        <p:spPr bwMode="auto">
          <a:xfrm>
            <a:off x="-1944688" y="1841500"/>
            <a:ext cx="1439863" cy="1512888"/>
          </a:xfrm>
          <a:prstGeom prst="rect">
            <a:avLst/>
          </a:prstGeom>
          <a:noFill/>
          <a:ln w="9525">
            <a:noFill/>
            <a:miter lim="800000"/>
            <a:headEnd/>
            <a:tailEnd/>
          </a:ln>
        </p:spPr>
      </p:pic>
      <p:pic>
        <p:nvPicPr>
          <p:cNvPr id="2055" name="Picture 64" descr="Jerash"/>
          <p:cNvPicPr>
            <a:picLocks noGrp="1" noChangeAspect="1" noChangeArrowheads="1"/>
          </p:cNvPicPr>
          <p:nvPr>
            <p:ph sz="quarter" idx="2"/>
          </p:nvPr>
        </p:nvPicPr>
        <p:blipFill>
          <a:blip r:embed="rId7" cstate="print"/>
          <a:srcRect/>
          <a:stretch>
            <a:fillRect/>
          </a:stretch>
        </p:blipFill>
        <p:spPr>
          <a:xfrm>
            <a:off x="-1944688" y="5154613"/>
            <a:ext cx="1441450" cy="1458912"/>
          </a:xfrm>
          <a:noFill/>
        </p:spPr>
      </p:pic>
      <p:graphicFrame>
        <p:nvGraphicFramePr>
          <p:cNvPr id="19983" name="Group 4623"/>
          <p:cNvGraphicFramePr>
            <a:graphicFrameLocks noGrp="1"/>
          </p:cNvGraphicFramePr>
          <p:nvPr>
            <p:ph sz="quarter" idx="3"/>
            <p:extLst>
              <p:ext uri="{D42A27DB-BD31-4B8C-83A1-F6EECF244321}">
                <p14:modId xmlns:p14="http://schemas.microsoft.com/office/powerpoint/2010/main" val="3858728789"/>
              </p:ext>
            </p:extLst>
          </p:nvPr>
        </p:nvGraphicFramePr>
        <p:xfrm>
          <a:off x="1796254" y="4865676"/>
          <a:ext cx="5395122" cy="1862542"/>
        </p:xfrm>
        <a:graphic>
          <a:graphicData uri="http://schemas.openxmlformats.org/drawingml/2006/table">
            <a:tbl>
              <a:tblPr/>
              <a:tblGrid>
                <a:gridCol w="1876204"/>
                <a:gridCol w="864096"/>
                <a:gridCol w="936104"/>
                <a:gridCol w="864096"/>
                <a:gridCol w="854622"/>
              </a:tblGrid>
              <a:tr h="27390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Maiandra GD" panose="020E0502030308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aiandra GD" panose="020E0502030308020204" pitchFamily="34" charset="0"/>
                          <a:cs typeface="Aharoni" panose="02010803020104030203" pitchFamily="2" charset="-79"/>
                        </a:rPr>
                        <a:t>Prices Based on Twin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aiandra GD" panose="020E0502030308020204" pitchFamily="34" charset="0"/>
                          <a:cs typeface="Aharoni" panose="02010803020104030203" pitchFamily="2" charset="-79"/>
                        </a:rPr>
                        <a:t>Share per person</a:t>
                      </a:r>
                      <a:endParaRPr kumimoji="0" lang="en-US" sz="900" b="1" i="0" u="none" strike="noStrike" cap="none" normalizeH="0" baseline="0" dirty="0" smtClean="0">
                        <a:ln>
                          <a:noFill/>
                        </a:ln>
                        <a:solidFill>
                          <a:schemeClr val="tx1"/>
                        </a:solidFill>
                        <a:effectLst/>
                        <a:latin typeface="Maiandra GD" panose="020E0502030308020204" pitchFamily="34" charset="0"/>
                        <a:cs typeface="Aharoni" panose="02010803020104030203" pitchFamily="2" charset="-79"/>
                      </a:endParaRPr>
                    </a:p>
                  </a:txBody>
                  <a:tcPr marL="91444" marR="91444" marT="45739" marB="45739"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Maiandra GD" panose="020E0502030308020204" pitchFamily="34" charset="0"/>
                        </a:rPr>
                        <a:t>LOW</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accent2"/>
                          </a:solidFill>
                          <a:effectLst/>
                          <a:latin typeface="Maiandra GD" panose="020E0502030308020204" pitchFamily="34" charset="0"/>
                        </a:rPr>
                        <a:t>01/02 – 27/02/20  &amp;  01/06 – 31/08/20</a:t>
                      </a:r>
                      <a:endParaRPr kumimoji="0" lang="en-US" sz="1100" b="1" i="0" u="none" strike="noStrike" cap="none" normalizeH="0" baseline="0" dirty="0" smtClean="0">
                        <a:ln>
                          <a:noFill/>
                        </a:ln>
                        <a:solidFill>
                          <a:schemeClr val="accent2"/>
                        </a:solidFill>
                        <a:effectLst/>
                        <a:latin typeface="Maiandra GD" panose="020E0502030308020204" pitchFamily="34" charset="0"/>
                      </a:endParaRPr>
                    </a:p>
                  </a:txBody>
                  <a:tcPr marL="91444" marR="91444" marT="45739" marB="45739"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0392">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A0000"/>
                          </a:solidFill>
                          <a:effectLst/>
                          <a:latin typeface="Maiandra GD" panose="020E0502030308020204" pitchFamily="34" charset="0"/>
                        </a:rPr>
                        <a:t> HIGH</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A0000"/>
                          </a:solidFill>
                          <a:effectLst/>
                          <a:latin typeface="Maiandra GD" panose="020E0502030308020204" pitchFamily="34" charset="0"/>
                        </a:rPr>
                        <a:t>28/2 - 31/5/20  &amp;  01/09 – 30/10/20</a:t>
                      </a:r>
                    </a:p>
                  </a:txBody>
                  <a:tcPr marL="91444" marR="91444" marT="45739" marB="45739"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36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aiandra GD" panose="020E0502030308020204" pitchFamily="34" charset="0"/>
                        </a:rPr>
                        <a:t>Hotels used for tour or </a:t>
                      </a:r>
                      <a:r>
                        <a:rPr kumimoji="0" lang="en-US" sz="900" b="0" i="0" u="none" strike="noStrike" cap="none" normalizeH="0" baseline="0" dirty="0" smtClean="0">
                          <a:ln>
                            <a:noFill/>
                          </a:ln>
                          <a:solidFill>
                            <a:srgbClr val="000000"/>
                          </a:solidFill>
                          <a:effectLst/>
                          <a:latin typeface="Maiandra GD" panose="020E0502030308020204" pitchFamily="34" charset="0"/>
                        </a:rPr>
                        <a:t>similar on HB basis</a:t>
                      </a:r>
                      <a:endParaRPr kumimoji="0" lang="en-US" sz="900" b="0" i="0" u="none" strike="noStrike" cap="none" normalizeH="0" baseline="0" dirty="0" smtClean="0">
                        <a:ln>
                          <a:noFill/>
                        </a:ln>
                        <a:solidFill>
                          <a:srgbClr val="000000"/>
                        </a:solidFill>
                        <a:effectLst/>
                        <a:latin typeface="Maiandra GD" panose="020E0502030308020204" pitchFamily="34" charset="0"/>
                      </a:endParaRPr>
                    </a:p>
                  </a:txBody>
                  <a:tcPr marL="91444" marR="91444" marT="45739" marB="45739"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aiandra GD" panose="020E0502030308020204" pitchFamily="34" charset="0"/>
                        </a:rPr>
                        <a:t>No of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aiandra GD" panose="020E0502030308020204" pitchFamily="34" charset="0"/>
                        </a:rPr>
                        <a:t>persons</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aiandra GD" panose="020E0502030308020204" pitchFamily="34" charset="0"/>
                        </a:rPr>
                        <a:t>2-3 adults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aiandra GD" panose="020E0502030308020204" pitchFamily="34" charset="0"/>
                        </a:rPr>
                        <a:t>from</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aiandra GD" panose="020E0502030308020204" pitchFamily="34" charset="0"/>
                        </a:rPr>
                        <a:t>4-6 adults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aiandra GD" panose="020E0502030308020204" pitchFamily="34" charset="0"/>
                        </a:rPr>
                        <a:t>from</a:t>
                      </a:r>
                      <a:endParaRPr kumimoji="0" lang="en-US" sz="900" b="0" i="0" u="none" strike="noStrike" cap="none" normalizeH="0" baseline="0" dirty="0" smtClean="0">
                        <a:ln>
                          <a:noFill/>
                        </a:ln>
                        <a:solidFill>
                          <a:schemeClr val="tx1"/>
                        </a:solidFill>
                        <a:effectLst/>
                        <a:latin typeface="Maiandra GD" panose="020E0502030308020204" pitchFamily="34" charset="0"/>
                      </a:endParaRP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aiandra GD" panose="020E0502030308020204" pitchFamily="34" charset="0"/>
                        </a:rPr>
                        <a:t>Single Room </a:t>
                      </a:r>
                      <a:r>
                        <a:rPr kumimoji="0" lang="en-US" sz="900" b="0" i="0" u="none" strike="noStrike" cap="none" normalizeH="0" baseline="0" dirty="0" err="1" smtClean="0">
                          <a:ln>
                            <a:noFill/>
                          </a:ln>
                          <a:solidFill>
                            <a:srgbClr val="000000"/>
                          </a:solidFill>
                          <a:effectLst/>
                          <a:latin typeface="Maiandra GD" panose="020E0502030308020204" pitchFamily="34" charset="0"/>
                        </a:rPr>
                        <a:t>Suppl</a:t>
                      </a:r>
                      <a:endParaRPr kumimoji="0" lang="en-US" sz="900" b="0" i="0" u="none" strike="noStrike" cap="none" normalizeH="0" baseline="0" dirty="0" smtClean="0">
                        <a:ln>
                          <a:noFill/>
                        </a:ln>
                        <a:solidFill>
                          <a:srgbClr val="000000"/>
                        </a:solidFill>
                        <a:effectLst/>
                        <a:latin typeface="Maiandra GD" panose="020E0502030308020204" pitchFamily="34" charset="0"/>
                      </a:endParaRPr>
                    </a:p>
                  </a:txBody>
                  <a:tcPr marL="91444" marR="91444" marT="45739" marB="45739"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620">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Maiandra GD" panose="020E0502030308020204" pitchFamily="34" charset="0"/>
                        </a:rPr>
                        <a:t>4* </a:t>
                      </a:r>
                      <a:r>
                        <a:rPr kumimoji="0" lang="en-US" sz="800" b="0" i="0" u="none" strike="noStrike" cap="none" normalizeH="0" baseline="0" dirty="0" err="1" smtClean="0">
                          <a:ln>
                            <a:noFill/>
                          </a:ln>
                          <a:solidFill>
                            <a:srgbClr val="000000"/>
                          </a:solidFill>
                          <a:effectLst/>
                          <a:latin typeface="Maiandra GD" panose="020E0502030308020204" pitchFamily="34" charset="0"/>
                        </a:rPr>
                        <a:t>Harrir</a:t>
                      </a:r>
                      <a:r>
                        <a:rPr kumimoji="0" lang="en-US" sz="800" b="0" i="0" u="none" strike="noStrike" cap="none" normalizeH="0" baseline="0" dirty="0" smtClean="0">
                          <a:ln>
                            <a:noFill/>
                          </a:ln>
                          <a:solidFill>
                            <a:srgbClr val="000000"/>
                          </a:solidFill>
                          <a:effectLst/>
                          <a:latin typeface="Maiandra GD" panose="020E0502030308020204" pitchFamily="34" charset="0"/>
                        </a:rPr>
                        <a:t> or </a:t>
                      </a:r>
                      <a:r>
                        <a:rPr kumimoji="0" lang="en-US" sz="800" b="0" i="0" u="none" strike="noStrike" cap="none" normalizeH="0" baseline="0" dirty="0" err="1" smtClean="0">
                          <a:ln>
                            <a:noFill/>
                          </a:ln>
                          <a:solidFill>
                            <a:srgbClr val="000000"/>
                          </a:solidFill>
                          <a:effectLst/>
                          <a:latin typeface="Maiandra GD" panose="020E0502030308020204" pitchFamily="34" charset="0"/>
                        </a:rPr>
                        <a:t>Sulaf</a:t>
                      </a:r>
                      <a:r>
                        <a:rPr kumimoji="0" lang="en-US" sz="800" b="0" i="0" u="none" strike="noStrike" cap="none" normalizeH="0" baseline="0" dirty="0" smtClean="0">
                          <a:ln>
                            <a:noFill/>
                          </a:ln>
                          <a:solidFill>
                            <a:srgbClr val="000000"/>
                          </a:solidFill>
                          <a:effectLst/>
                          <a:latin typeface="Maiandra GD" panose="020E0502030308020204" pitchFamily="34" charset="0"/>
                        </a:rPr>
                        <a:t> hotel </a:t>
                      </a:r>
                      <a:r>
                        <a:rPr kumimoji="0" lang="en-US" sz="800" b="0" i="0" u="none" strike="noStrike" cap="none" normalizeH="0" baseline="0" dirty="0" smtClean="0">
                          <a:ln>
                            <a:noFill/>
                          </a:ln>
                          <a:solidFill>
                            <a:srgbClr val="000000"/>
                          </a:solidFill>
                          <a:effectLst/>
                          <a:latin typeface="Maiandra GD" panose="020E0502030308020204" pitchFamily="34" charset="0"/>
                        </a:rPr>
                        <a:t>- Amman  1nt</a:t>
                      </a:r>
                      <a:endParaRPr kumimoji="0" lang="en-US" sz="800" b="0" i="0" u="none" strike="noStrike" cap="none" normalizeH="0" baseline="0" dirty="0" smtClean="0">
                        <a:ln>
                          <a:noFill/>
                        </a:ln>
                        <a:solidFill>
                          <a:srgbClr val="000000"/>
                        </a:solidFill>
                        <a:effectLst/>
                        <a:latin typeface="Maiandra GD" panose="020E0502030308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rgbClr val="000000"/>
                          </a:solidFill>
                          <a:effectLst/>
                          <a:latin typeface="Maiandra GD" panose="020E0502030308020204" pitchFamily="34" charset="0"/>
                        </a:rPr>
                        <a:t>4* Petra Guesthouse </a:t>
                      </a:r>
                      <a:r>
                        <a:rPr kumimoji="0" lang="en-GB" sz="800" b="0" i="0" u="none" strike="noStrike" cap="none" normalizeH="0" baseline="0" dirty="0" smtClean="0">
                          <a:ln>
                            <a:noFill/>
                          </a:ln>
                          <a:solidFill>
                            <a:srgbClr val="000000"/>
                          </a:solidFill>
                          <a:effectLst/>
                          <a:latin typeface="Maiandra GD" panose="020E0502030308020204" pitchFamily="34" charset="0"/>
                        </a:rPr>
                        <a:t>  - Petra    2nts </a:t>
                      </a:r>
                      <a:endParaRPr kumimoji="0" lang="en-US" sz="800" b="0" i="0" u="none" strike="noStrike" cap="none" normalizeH="0" baseline="0" dirty="0" smtClean="0">
                        <a:ln>
                          <a:noFill/>
                        </a:ln>
                        <a:solidFill>
                          <a:srgbClr val="000000"/>
                        </a:solidFill>
                        <a:effectLst/>
                        <a:latin typeface="Maiandra GD" panose="020E0502030308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rgbClr val="000000"/>
                          </a:solidFill>
                          <a:effectLst/>
                          <a:latin typeface="Maiandra GD" panose="020E0502030308020204" pitchFamily="34" charset="0"/>
                        </a:rPr>
                        <a:t>4* Ramada Dead Sea </a:t>
                      </a:r>
                      <a:r>
                        <a:rPr kumimoji="0" lang="en-GB" sz="800" b="0" i="0" u="none" strike="noStrike" cap="none" normalizeH="0" baseline="0" dirty="0" smtClean="0">
                          <a:ln>
                            <a:noFill/>
                          </a:ln>
                          <a:solidFill>
                            <a:srgbClr val="000000"/>
                          </a:solidFill>
                          <a:effectLst/>
                          <a:latin typeface="Maiandra GD" panose="020E0502030308020204" pitchFamily="34" charset="0"/>
                        </a:rPr>
                        <a:t>- Dead Sea1nt</a:t>
                      </a:r>
                      <a:endParaRPr kumimoji="0" lang="en-US" sz="800" b="0" i="0" u="none" strike="noStrike" cap="none" normalizeH="0" baseline="0" dirty="0" smtClean="0">
                        <a:ln>
                          <a:noFill/>
                        </a:ln>
                        <a:solidFill>
                          <a:srgbClr val="000000"/>
                        </a:solidFill>
                        <a:effectLst/>
                        <a:latin typeface="Maiandra GD" panose="020E0502030308020204" pitchFamily="34" charset="0"/>
                      </a:endParaRPr>
                    </a:p>
                  </a:txBody>
                  <a:tcPr marL="91444" marR="91444" marT="45739" marB="45739"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2"/>
                          </a:solidFill>
                          <a:effectLst/>
                          <a:latin typeface="Maiandra GD" panose="020E0502030308020204" pitchFamily="34" charset="0"/>
                        </a:rPr>
                        <a:t>LOW </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2"/>
                          </a:solidFill>
                          <a:effectLst/>
                          <a:latin typeface="Maiandra GD" panose="020E0502030308020204" pitchFamily="34" charset="0"/>
                        </a:rPr>
                        <a:t>€1022</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2"/>
                          </a:solidFill>
                          <a:effectLst/>
                          <a:latin typeface="Maiandra GD" panose="020E0502030308020204" pitchFamily="34" charset="0"/>
                        </a:rPr>
                        <a:t>€919</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2"/>
                          </a:solidFill>
                          <a:effectLst/>
                          <a:latin typeface="Maiandra GD" panose="020E0502030308020204" pitchFamily="34" charset="0"/>
                        </a:rPr>
                        <a:t>€180</a:t>
                      </a:r>
                    </a:p>
                  </a:txBody>
                  <a:tcPr marL="91444" marR="91444" marT="45739" marB="45739"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7006">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ndParaRPr>
                    </a:p>
                  </a:txBody>
                  <a:tcPr marL="91444" marR="91444" marT="45739" marB="45739"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A0000"/>
                          </a:solidFill>
                          <a:effectLst/>
                          <a:latin typeface="Maiandra GD" panose="020E0502030308020204" pitchFamily="34" charset="0"/>
                        </a:rPr>
                        <a:t>HIGH </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A0000"/>
                          </a:solidFill>
                          <a:effectLst/>
                          <a:latin typeface="Maiandra GD" panose="020E0502030308020204" pitchFamily="34" charset="0"/>
                        </a:rPr>
                        <a:t>€1054</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A0000"/>
                          </a:solidFill>
                          <a:effectLst/>
                          <a:latin typeface="Maiandra GD" panose="020E0502030308020204" pitchFamily="34" charset="0"/>
                        </a:rPr>
                        <a:t>€953</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A0000"/>
                          </a:solidFill>
                          <a:effectLst/>
                          <a:latin typeface="Maiandra GD" panose="020E0502030308020204" pitchFamily="34" charset="0"/>
                        </a:rPr>
                        <a:t>€208</a:t>
                      </a:r>
                    </a:p>
                  </a:txBody>
                  <a:tcPr marL="91444" marR="91444" marT="45739" marB="45739"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392">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Maiandra GD" panose="020E0502030308020204" pitchFamily="34" charset="0"/>
                        </a:rPr>
                        <a:t>5*  Bristol Hotel </a:t>
                      </a:r>
                      <a:r>
                        <a:rPr kumimoji="0" lang="en-US" sz="800" b="0" i="0" u="none" strike="noStrike" cap="none" normalizeH="0" baseline="0" dirty="0" smtClean="0">
                          <a:ln>
                            <a:noFill/>
                          </a:ln>
                          <a:solidFill>
                            <a:srgbClr val="000000"/>
                          </a:solidFill>
                          <a:effectLst/>
                          <a:latin typeface="Maiandra GD" panose="020E0502030308020204" pitchFamily="34" charset="0"/>
                        </a:rPr>
                        <a:t>           - Amman 1 </a:t>
                      </a:r>
                      <a:r>
                        <a:rPr kumimoji="0" lang="en-US" sz="800" b="0" i="0" u="none" strike="noStrike" cap="none" normalizeH="0" baseline="0" dirty="0" err="1" smtClean="0">
                          <a:ln>
                            <a:noFill/>
                          </a:ln>
                          <a:solidFill>
                            <a:srgbClr val="000000"/>
                          </a:solidFill>
                          <a:effectLst/>
                          <a:latin typeface="Maiandra GD" panose="020E0502030308020204" pitchFamily="34" charset="0"/>
                        </a:rPr>
                        <a:t>nt</a:t>
                      </a:r>
                      <a:r>
                        <a:rPr kumimoji="0" lang="en-US" sz="800" b="0" i="0" u="none" strike="noStrike" cap="none" normalizeH="0" baseline="0" dirty="0" smtClean="0">
                          <a:ln>
                            <a:noFill/>
                          </a:ln>
                          <a:solidFill>
                            <a:srgbClr val="000000"/>
                          </a:solidFill>
                          <a:effectLst/>
                          <a:latin typeface="Maiandra GD" panose="020E0502030308020204" pitchFamily="34" charset="0"/>
                        </a:rPr>
                        <a:t>      </a:t>
                      </a:r>
                      <a:endParaRPr kumimoji="0" lang="en-US" sz="800" b="0" i="0" u="none" strike="noStrike" cap="none" normalizeH="0" baseline="0" dirty="0" smtClean="0">
                        <a:ln>
                          <a:noFill/>
                        </a:ln>
                        <a:solidFill>
                          <a:srgbClr val="000000"/>
                        </a:solidFill>
                        <a:effectLst/>
                        <a:latin typeface="Maiandra GD" panose="020E0502030308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rgbClr val="000000"/>
                          </a:solidFill>
                          <a:effectLst/>
                          <a:latin typeface="Maiandra GD" panose="020E0502030308020204" pitchFamily="34" charset="0"/>
                        </a:rPr>
                        <a:t>5*  Old Village hotel    </a:t>
                      </a:r>
                      <a:r>
                        <a:rPr kumimoji="0" lang="en-GB" sz="800" b="0" i="0" u="none" strike="noStrike" cap="none" normalizeH="0" baseline="0" dirty="0" smtClean="0">
                          <a:ln>
                            <a:noFill/>
                          </a:ln>
                          <a:solidFill>
                            <a:srgbClr val="000000"/>
                          </a:solidFill>
                          <a:effectLst/>
                          <a:latin typeface="Maiandra GD" panose="020E0502030308020204" pitchFamily="34" charset="0"/>
                        </a:rPr>
                        <a:t> - Petra 2 </a:t>
                      </a:r>
                      <a:r>
                        <a:rPr kumimoji="0" lang="en-GB" sz="800" b="0" i="0" u="none" strike="noStrike" cap="none" normalizeH="0" baseline="0" dirty="0" err="1" smtClean="0">
                          <a:ln>
                            <a:noFill/>
                          </a:ln>
                          <a:solidFill>
                            <a:srgbClr val="000000"/>
                          </a:solidFill>
                          <a:effectLst/>
                          <a:latin typeface="Maiandra GD" panose="020E0502030308020204" pitchFamily="34" charset="0"/>
                        </a:rPr>
                        <a:t>nts</a:t>
                      </a:r>
                      <a:endParaRPr kumimoji="0" lang="en-US" sz="800" b="0" i="0" u="none" strike="noStrike" cap="none" normalizeH="0" baseline="0" dirty="0" smtClean="0">
                        <a:ln>
                          <a:noFill/>
                        </a:ln>
                        <a:solidFill>
                          <a:srgbClr val="000000"/>
                        </a:solidFill>
                        <a:effectLst/>
                        <a:latin typeface="Maiandra GD" panose="020E050203030802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Maiandra GD" panose="020E0502030308020204" pitchFamily="34" charset="0"/>
                        </a:rPr>
                        <a:t>5*  Holiday Inn Resort </a:t>
                      </a:r>
                      <a:r>
                        <a:rPr kumimoji="0" lang="en-US" sz="800" b="0" i="0" u="none" strike="noStrike" cap="none" normalizeH="0" baseline="0" dirty="0" smtClean="0">
                          <a:ln>
                            <a:noFill/>
                          </a:ln>
                          <a:solidFill>
                            <a:srgbClr val="000000"/>
                          </a:solidFill>
                          <a:effectLst/>
                          <a:latin typeface="Maiandra GD" panose="020E0502030308020204" pitchFamily="34" charset="0"/>
                        </a:rPr>
                        <a:t> </a:t>
                      </a:r>
                      <a:r>
                        <a:rPr kumimoji="0" lang="en-US" sz="800" b="0" i="0" u="none" strike="noStrike" cap="none" normalizeH="0" baseline="0" dirty="0" err="1" smtClean="0">
                          <a:ln>
                            <a:noFill/>
                          </a:ln>
                          <a:solidFill>
                            <a:srgbClr val="000000"/>
                          </a:solidFill>
                          <a:effectLst/>
                          <a:latin typeface="Maiandra GD" panose="020E0502030308020204" pitchFamily="34" charset="0"/>
                        </a:rPr>
                        <a:t>ead</a:t>
                      </a:r>
                      <a:r>
                        <a:rPr kumimoji="0" lang="en-US" sz="800" b="0" i="0" u="none" strike="noStrike" cap="none" normalizeH="0" baseline="0" dirty="0" smtClean="0">
                          <a:ln>
                            <a:noFill/>
                          </a:ln>
                          <a:solidFill>
                            <a:srgbClr val="000000"/>
                          </a:solidFill>
                          <a:effectLst/>
                          <a:latin typeface="Maiandra GD" panose="020E0502030308020204" pitchFamily="34" charset="0"/>
                        </a:rPr>
                        <a:t> </a:t>
                      </a:r>
                      <a:r>
                        <a:rPr kumimoji="0" lang="en-US" sz="800" b="0" i="0" u="none" strike="noStrike" cap="none" normalizeH="0" baseline="0" dirty="0" smtClean="0">
                          <a:ln>
                            <a:noFill/>
                          </a:ln>
                          <a:solidFill>
                            <a:srgbClr val="000000"/>
                          </a:solidFill>
                          <a:effectLst/>
                          <a:latin typeface="Maiandra GD" panose="020E0502030308020204" pitchFamily="34" charset="0"/>
                        </a:rPr>
                        <a:t>Sea </a:t>
                      </a:r>
                      <a:r>
                        <a:rPr kumimoji="0" lang="en-US" sz="800" b="0" i="0" u="none" strike="noStrike" cap="none" normalizeH="0" baseline="0" dirty="0" smtClean="0">
                          <a:ln>
                            <a:noFill/>
                          </a:ln>
                          <a:solidFill>
                            <a:srgbClr val="000000"/>
                          </a:solidFill>
                          <a:effectLst/>
                          <a:latin typeface="Maiandra GD" panose="020E0502030308020204" pitchFamily="34" charset="0"/>
                        </a:rPr>
                        <a:t>1 </a:t>
                      </a:r>
                      <a:r>
                        <a:rPr kumimoji="0" lang="en-US" sz="800" b="0" i="0" u="none" strike="noStrike" cap="none" normalizeH="0" baseline="0" dirty="0" err="1" smtClean="0">
                          <a:ln>
                            <a:noFill/>
                          </a:ln>
                          <a:solidFill>
                            <a:srgbClr val="000000"/>
                          </a:solidFill>
                          <a:effectLst/>
                          <a:latin typeface="Maiandra GD" panose="020E0502030308020204" pitchFamily="34" charset="0"/>
                        </a:rPr>
                        <a:t>nt</a:t>
                      </a:r>
                      <a:endParaRPr kumimoji="0" lang="en-US" sz="800" b="0" i="0" u="none" strike="noStrike" cap="none" normalizeH="0" baseline="0" dirty="0" smtClean="0">
                        <a:ln>
                          <a:noFill/>
                        </a:ln>
                        <a:solidFill>
                          <a:srgbClr val="000000"/>
                        </a:solidFill>
                        <a:effectLst/>
                        <a:latin typeface="Maiandra GD" panose="020E0502030308020204" pitchFamily="34" charset="0"/>
                      </a:endParaRPr>
                    </a:p>
                  </a:txBody>
                  <a:tcPr marL="91444" marR="91444" marT="45739" marB="45739"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2"/>
                          </a:solidFill>
                          <a:effectLst/>
                          <a:latin typeface="Maiandra GD" panose="020E0502030308020204" pitchFamily="34" charset="0"/>
                        </a:rPr>
                        <a:t>LOW </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2"/>
                          </a:solidFill>
                          <a:effectLst/>
                          <a:latin typeface="Maiandra GD" panose="020E0502030308020204" pitchFamily="34" charset="0"/>
                        </a:rPr>
                        <a:t>€1115</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2"/>
                          </a:solidFill>
                          <a:effectLst/>
                          <a:latin typeface="Maiandra GD" panose="020E0502030308020204" pitchFamily="34" charset="0"/>
                        </a:rPr>
                        <a:t>€1013</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accent2"/>
                          </a:solidFill>
                          <a:effectLst/>
                          <a:latin typeface="Maiandra GD" panose="020E0502030308020204" pitchFamily="34" charset="0"/>
                        </a:rPr>
                        <a:t>€268</a:t>
                      </a:r>
                    </a:p>
                  </a:txBody>
                  <a:tcPr marL="91444" marR="91444" marT="45739" marB="45739"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charset="0"/>
                      </a:endParaRPr>
                    </a:p>
                  </a:txBody>
                  <a:tcPr marL="91444" marR="91444" marT="45739" marB="45739"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A0000"/>
                          </a:solidFill>
                          <a:effectLst/>
                          <a:latin typeface="Maiandra GD" panose="020E0502030308020204" pitchFamily="34" charset="0"/>
                        </a:rPr>
                        <a:t>HIGH </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A0000"/>
                          </a:solidFill>
                          <a:effectLst/>
                          <a:latin typeface="Maiandra GD" panose="020E0502030308020204" pitchFamily="34" charset="0"/>
                        </a:rPr>
                        <a:t>€1270</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A0000"/>
                          </a:solidFill>
                          <a:effectLst/>
                          <a:latin typeface="Maiandra GD" panose="020E0502030308020204" pitchFamily="34" charset="0"/>
                        </a:rPr>
                        <a:t>€1148</a:t>
                      </a:r>
                    </a:p>
                  </a:txBody>
                  <a:tcPr marL="91444" marR="91444"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9A0000"/>
                          </a:solidFill>
                          <a:effectLst/>
                          <a:latin typeface="Maiandra GD" panose="020E0502030308020204" pitchFamily="34" charset="0"/>
                        </a:rPr>
                        <a:t>€316</a:t>
                      </a:r>
                    </a:p>
                  </a:txBody>
                  <a:tcPr marL="91444" marR="91444" marT="45739" marB="45739"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14" name="Text Box 6"/>
          <p:cNvSpPr txBox="1">
            <a:spLocks noChangeArrowheads="1"/>
          </p:cNvSpPr>
          <p:nvPr/>
        </p:nvSpPr>
        <p:spPr bwMode="auto">
          <a:xfrm>
            <a:off x="1796254" y="1154175"/>
            <a:ext cx="5476604" cy="646113"/>
          </a:xfrm>
          <a:prstGeom prst="rect">
            <a:avLst/>
          </a:prstGeom>
          <a:noFill/>
          <a:ln w="9525">
            <a:noFill/>
            <a:miter lim="800000"/>
            <a:headEnd/>
            <a:tailEnd/>
          </a:ln>
        </p:spPr>
        <p:txBody>
          <a:bodyPr wrap="square">
            <a:spAutoFit/>
          </a:bodyPr>
          <a:lstStyle/>
          <a:p>
            <a:pPr eaLnBrk="1" hangingPunct="1">
              <a:spcBef>
                <a:spcPct val="50000"/>
              </a:spcBef>
            </a:pPr>
            <a:r>
              <a:rPr lang="en-US" altLang="el-GR" sz="900" dirty="0">
                <a:latin typeface="Maiandra GD" panose="020E0502030308020204" pitchFamily="34" charset="0"/>
                <a:cs typeface="Segoe UI" panose="020B0502040204020203" pitchFamily="34" charset="0"/>
              </a:rPr>
              <a:t>On the Jordan Insight tour you will discover </a:t>
            </a:r>
            <a:r>
              <a:rPr lang="en-US" altLang="el-GR" sz="900" dirty="0" err="1">
                <a:latin typeface="Maiandra GD" panose="020E0502030308020204" pitchFamily="34" charset="0"/>
                <a:cs typeface="Segoe UI" panose="020B0502040204020203" pitchFamily="34" charset="0"/>
              </a:rPr>
              <a:t>Jerash</a:t>
            </a:r>
            <a:r>
              <a:rPr lang="en-US" altLang="el-GR" sz="900" dirty="0">
                <a:latin typeface="Maiandra GD" panose="020E0502030308020204" pitchFamily="34" charset="0"/>
                <a:cs typeface="Segoe UI" panose="020B0502040204020203" pitchFamily="34" charset="0"/>
              </a:rPr>
              <a:t> the “Pompeii of the Middle East”, Biblical landmarks,  the “Rose Red City” of Petra a stunning architectural masterpiece, carved out of the mountain range.  Venture into </a:t>
            </a:r>
            <a:r>
              <a:rPr lang="en-US" altLang="el-GR" sz="900" dirty="0" err="1">
                <a:latin typeface="Maiandra GD" panose="020E0502030308020204" pitchFamily="34" charset="0"/>
                <a:cs typeface="Segoe UI" panose="020B0502040204020203" pitchFamily="34" charset="0"/>
              </a:rPr>
              <a:t>Wadi</a:t>
            </a:r>
            <a:r>
              <a:rPr lang="en-US" altLang="el-GR" sz="900" dirty="0">
                <a:latin typeface="Maiandra GD" panose="020E0502030308020204" pitchFamily="34" charset="0"/>
                <a:cs typeface="Segoe UI" panose="020B0502040204020203" pitchFamily="34" charset="0"/>
              </a:rPr>
              <a:t> Rum to experience the amazing desert landscape and the Bedouin lifestyle. Relax at the Dead Sea, float &amp; bathe in its healing salts &amp; minerals</a:t>
            </a:r>
            <a:r>
              <a:rPr lang="en-US" altLang="el-GR" sz="900" i="1" dirty="0">
                <a:solidFill>
                  <a:srgbClr val="996633"/>
                </a:solidFill>
                <a:latin typeface="Maiandra GD" panose="020E0502030308020204" pitchFamily="34" charset="0"/>
                <a:cs typeface="Aharoni" panose="02010803020104030203" pitchFamily="2" charset="-79"/>
              </a:rPr>
              <a:t>.</a:t>
            </a:r>
            <a:r>
              <a:rPr lang="en-US" altLang="el-GR" sz="900" i="1" dirty="0">
                <a:solidFill>
                  <a:srgbClr val="CC3300"/>
                </a:solidFill>
                <a:latin typeface="Maiandra GD" panose="020E0502030308020204" pitchFamily="34" charset="0"/>
                <a:cs typeface="Aharoni" panose="02010803020104030203" pitchFamily="2" charset="-79"/>
              </a:rPr>
              <a:t>.</a:t>
            </a:r>
            <a:endParaRPr lang="el-GR" altLang="el-GR" sz="900" i="1" dirty="0">
              <a:solidFill>
                <a:srgbClr val="CC3300"/>
              </a:solidFill>
              <a:cs typeface="Aharoni" panose="02010803020104030203" pitchFamily="2" charset="-79"/>
            </a:endParaRPr>
          </a:p>
        </p:txBody>
      </p:sp>
      <p:sp>
        <p:nvSpPr>
          <p:cNvPr id="2115" name="Rectangle 12"/>
          <p:cNvSpPr>
            <a:spLocks noChangeArrowheads="1"/>
          </p:cNvSpPr>
          <p:nvPr/>
        </p:nvSpPr>
        <p:spPr bwMode="auto">
          <a:xfrm>
            <a:off x="1337741" y="495656"/>
            <a:ext cx="5863159" cy="646331"/>
          </a:xfrm>
          <a:prstGeom prst="rect">
            <a:avLst/>
          </a:prstGeom>
          <a:noFill/>
          <a:ln w="9525">
            <a:noFill/>
            <a:miter lim="800000"/>
            <a:headEnd/>
            <a:tailEnd/>
          </a:ln>
        </p:spPr>
        <p:txBody>
          <a:bodyPr wrap="square">
            <a:spAutoFit/>
          </a:bodyPr>
          <a:lstStyle/>
          <a:p>
            <a:pPr eaLnBrk="1" hangingPunct="1"/>
            <a:r>
              <a:rPr lang="en-US" altLang="el-GR" sz="2400" b="1" i="1" dirty="0">
                <a:solidFill>
                  <a:srgbClr val="C00000"/>
                </a:solidFill>
              </a:rPr>
              <a:t>         </a:t>
            </a:r>
            <a:r>
              <a:rPr lang="en-US" altLang="el-GR" sz="2400" b="1" i="1" dirty="0" smtClean="0">
                <a:solidFill>
                  <a:srgbClr val="C00000"/>
                </a:solidFill>
              </a:rPr>
              <a:t>  </a:t>
            </a:r>
            <a:r>
              <a:rPr lang="en-US" altLang="el-GR" sz="3600" b="1" i="1" dirty="0" smtClean="0">
                <a:solidFill>
                  <a:srgbClr val="9A0000"/>
                </a:solidFill>
                <a:latin typeface="Aharoni" panose="02010803020104030203" pitchFamily="2" charset="-79"/>
                <a:cs typeface="Aharoni" panose="02010803020104030203" pitchFamily="2" charset="-79"/>
              </a:rPr>
              <a:t>Jordan </a:t>
            </a:r>
            <a:r>
              <a:rPr lang="en-US" altLang="el-GR" sz="3600" b="1" i="1" dirty="0">
                <a:solidFill>
                  <a:srgbClr val="9A0000"/>
                </a:solidFill>
                <a:latin typeface="Aharoni" panose="02010803020104030203" pitchFamily="2" charset="-79"/>
                <a:cs typeface="Aharoni" panose="02010803020104030203" pitchFamily="2" charset="-79"/>
              </a:rPr>
              <a:t>Insight</a:t>
            </a:r>
            <a:r>
              <a:rPr lang="en-US" altLang="el-GR" sz="3600" b="1" dirty="0">
                <a:solidFill>
                  <a:srgbClr val="9A0000"/>
                </a:solidFill>
                <a:latin typeface="Aharoni" panose="02010803020104030203" pitchFamily="2" charset="-79"/>
                <a:cs typeface="Aharoni" panose="02010803020104030203" pitchFamily="2" charset="-79"/>
              </a:rPr>
              <a:t> </a:t>
            </a:r>
            <a:r>
              <a:rPr lang="en-US" altLang="el-GR" sz="2800" i="1" dirty="0" smtClean="0">
                <a:solidFill>
                  <a:srgbClr val="9A0000"/>
                </a:solidFill>
                <a:latin typeface="Aharoni" panose="02010803020104030203" pitchFamily="2" charset="-79"/>
                <a:cs typeface="Aharoni" panose="02010803020104030203" pitchFamily="2" charset="-79"/>
              </a:rPr>
              <a:t>4 </a:t>
            </a:r>
            <a:r>
              <a:rPr lang="en-US" altLang="el-GR" i="1" dirty="0" smtClean="0">
                <a:solidFill>
                  <a:srgbClr val="9A0000"/>
                </a:solidFill>
                <a:latin typeface="Aharoni" panose="02010803020104030203" pitchFamily="2" charset="-79"/>
                <a:cs typeface="Aharoni" panose="02010803020104030203" pitchFamily="2" charset="-79"/>
              </a:rPr>
              <a:t>nights </a:t>
            </a:r>
            <a:endParaRPr lang="en-GB" altLang="el-GR" sz="1100" i="1" dirty="0">
              <a:solidFill>
                <a:srgbClr val="9A0000"/>
              </a:solidFill>
              <a:latin typeface="Aharoni" panose="02010803020104030203" pitchFamily="2" charset="-79"/>
              <a:cs typeface="Aharoni" panose="02010803020104030203" pitchFamily="2" charset="-79"/>
            </a:endParaRPr>
          </a:p>
        </p:txBody>
      </p:sp>
      <p:sp>
        <p:nvSpPr>
          <p:cNvPr id="2116" name="Text Box 17"/>
          <p:cNvSpPr txBox="1">
            <a:spLocks noChangeArrowheads="1"/>
          </p:cNvSpPr>
          <p:nvPr/>
        </p:nvSpPr>
        <p:spPr bwMode="auto">
          <a:xfrm>
            <a:off x="-1584325" y="6665913"/>
            <a:ext cx="1152525" cy="1724025"/>
          </a:xfrm>
          <a:prstGeom prst="rect">
            <a:avLst/>
          </a:prstGeom>
          <a:noFill/>
          <a:ln w="9525">
            <a:noFill/>
            <a:miter lim="800000"/>
            <a:headEnd/>
            <a:tailEnd/>
          </a:ln>
        </p:spPr>
        <p:txBody>
          <a:bodyPr>
            <a:spAutoFit/>
          </a:bodyPr>
          <a:lstStyle/>
          <a:p>
            <a:pPr eaLnBrk="1" hangingPunct="1">
              <a:spcBef>
                <a:spcPct val="50000"/>
              </a:spcBef>
            </a:pPr>
            <a:r>
              <a:rPr lang="en-US" altLang="el-GR" sz="1200" b="1" dirty="0">
                <a:solidFill>
                  <a:srgbClr val="CC3300"/>
                </a:solidFill>
              </a:rPr>
              <a:t>Dead Sea Extension </a:t>
            </a:r>
            <a:r>
              <a:rPr lang="en-US" altLang="el-GR" sz="1200" dirty="0"/>
              <a:t> –</a:t>
            </a:r>
          </a:p>
          <a:p>
            <a:pPr eaLnBrk="1" hangingPunct="1">
              <a:spcBef>
                <a:spcPct val="50000"/>
              </a:spcBef>
            </a:pPr>
            <a:r>
              <a:rPr lang="en-US" altLang="el-GR" sz="1000" dirty="0"/>
              <a:t> </a:t>
            </a:r>
            <a:r>
              <a:rPr lang="en-US" altLang="el-GR" sz="1200" b="1" dirty="0">
                <a:solidFill>
                  <a:srgbClr val="996633"/>
                </a:solidFill>
              </a:rPr>
              <a:t>2 nights</a:t>
            </a:r>
            <a:r>
              <a:rPr lang="en-US" altLang="el-GR" sz="1200" dirty="0">
                <a:solidFill>
                  <a:srgbClr val="996633"/>
                </a:solidFill>
              </a:rPr>
              <a:t>.  </a:t>
            </a:r>
            <a:r>
              <a:rPr lang="en-US" altLang="el-GR" sz="800" dirty="0">
                <a:solidFill>
                  <a:srgbClr val="996633"/>
                </a:solidFill>
              </a:rPr>
              <a:t>Transfer to the Dead Sea. Experience floating on the surface of the sea, indulge in a variety of Dead sea spa treatments at your spa hotel.</a:t>
            </a:r>
            <a:endParaRPr lang="en-GB" altLang="el-GR" sz="800" dirty="0">
              <a:solidFill>
                <a:srgbClr val="996633"/>
              </a:solidFill>
            </a:endParaRPr>
          </a:p>
        </p:txBody>
      </p:sp>
      <p:sp>
        <p:nvSpPr>
          <p:cNvPr id="2117" name="Text Box 66"/>
          <p:cNvSpPr txBox="1">
            <a:spLocks noChangeArrowheads="1"/>
          </p:cNvSpPr>
          <p:nvPr/>
        </p:nvSpPr>
        <p:spPr bwMode="auto">
          <a:xfrm>
            <a:off x="142875" y="5739074"/>
            <a:ext cx="720725" cy="244475"/>
          </a:xfrm>
          <a:prstGeom prst="rect">
            <a:avLst/>
          </a:prstGeom>
          <a:noFill/>
          <a:ln w="9525">
            <a:noFill/>
            <a:miter lim="800000"/>
            <a:headEnd/>
            <a:tailEnd/>
          </a:ln>
        </p:spPr>
        <p:txBody>
          <a:bodyPr>
            <a:spAutoFit/>
          </a:bodyPr>
          <a:lstStyle/>
          <a:p>
            <a:pPr eaLnBrk="1" hangingPunct="1">
              <a:spcBef>
                <a:spcPct val="50000"/>
              </a:spcBef>
            </a:pPr>
            <a:r>
              <a:rPr lang="en-US" altLang="el-GR" sz="1000" dirty="0">
                <a:solidFill>
                  <a:schemeClr val="bg1"/>
                </a:solidFill>
              </a:rPr>
              <a:t>Petra</a:t>
            </a:r>
            <a:endParaRPr lang="en-GB" altLang="el-GR" sz="1000" dirty="0">
              <a:solidFill>
                <a:schemeClr val="bg1"/>
              </a:solidFill>
            </a:endParaRPr>
          </a:p>
        </p:txBody>
      </p:sp>
      <p:graphicFrame>
        <p:nvGraphicFramePr>
          <p:cNvPr id="19957" name="Group 4597"/>
          <p:cNvGraphicFramePr>
            <a:graphicFrameLocks noGrp="1"/>
          </p:cNvGraphicFramePr>
          <p:nvPr>
            <p:extLst>
              <p:ext uri="{D42A27DB-BD31-4B8C-83A1-F6EECF244321}">
                <p14:modId xmlns:p14="http://schemas.microsoft.com/office/powerpoint/2010/main" val="3927273918"/>
              </p:ext>
            </p:extLst>
          </p:nvPr>
        </p:nvGraphicFramePr>
        <p:xfrm>
          <a:off x="98475" y="8997565"/>
          <a:ext cx="7058471" cy="662666"/>
        </p:xfrm>
        <a:graphic>
          <a:graphicData uri="http://schemas.openxmlformats.org/drawingml/2006/table">
            <a:tbl>
              <a:tblPr/>
              <a:tblGrid>
                <a:gridCol w="7058471"/>
              </a:tblGrid>
              <a:tr h="41352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srgbClr val="000000"/>
                          </a:solidFill>
                          <a:effectLst/>
                          <a:uLnTx/>
                          <a:uFillTx/>
                          <a:latin typeface="Maiandra GD" panose="020E0502030308020204" pitchFamily="34" charset="0"/>
                          <a:ea typeface="+mn-ea"/>
                          <a:cs typeface="+mn-cs"/>
                        </a:rPr>
                        <a:t>Prices are indicative and subject to change according to flight and hotel availability. The tours are private.  Solo travel supplement on request. Muslim and Easter holiday supplement may apply.  Royal Jordanian flight supplement may apply on peak dates.  Alternative hotels can be arranged. Other language guiding is possible</a:t>
                      </a:r>
                      <a:r>
                        <a:rPr kumimoji="0" lang="en-US" altLang="en-US" sz="800" b="0" i="0" u="none" strike="noStrike" kern="1200" cap="none" spc="0" normalizeH="0" baseline="0" noProof="0" dirty="0" smtClean="0">
                          <a:ln>
                            <a:noFill/>
                          </a:ln>
                          <a:solidFill>
                            <a:srgbClr val="000000"/>
                          </a:solidFill>
                          <a:effectLst/>
                          <a:uLnTx/>
                          <a:uFillTx/>
                          <a:latin typeface="Maiandra GD" panose="020E0502030308020204" pitchFamily="34" charset="0"/>
                          <a:ea typeface="+mn-ea"/>
                          <a:cs typeface="+mn-cs"/>
                        </a:rPr>
                        <a:t>.           		                                           </a:t>
                      </a:r>
                      <a:r>
                        <a:rPr kumimoji="0" lang="en-US" altLang="en-US" sz="800" b="0" i="0" u="none" strike="noStrike" kern="1200" cap="none" spc="0" normalizeH="0" baseline="0" noProof="0" smtClean="0">
                          <a:ln>
                            <a:noFill/>
                          </a:ln>
                          <a:solidFill>
                            <a:srgbClr val="000000"/>
                          </a:solidFill>
                          <a:effectLst/>
                          <a:uLnTx/>
                          <a:uFillTx/>
                          <a:latin typeface="Maiandra GD" panose="020E0502030308020204" pitchFamily="34" charset="0"/>
                          <a:ea typeface="+mn-ea"/>
                          <a:cs typeface="+mn-cs"/>
                        </a:rPr>
                        <a:t>Edition1 </a:t>
                      </a:r>
                      <a:r>
                        <a:rPr kumimoji="0" lang="en-US" altLang="en-US" sz="800" b="0" i="0" u="none" strike="noStrike" kern="1200" cap="none" spc="0" normalizeH="0" baseline="0" noProof="0" dirty="0" smtClean="0">
                          <a:ln>
                            <a:noFill/>
                          </a:ln>
                          <a:solidFill>
                            <a:srgbClr val="000000"/>
                          </a:solidFill>
                          <a:effectLst/>
                          <a:uLnTx/>
                          <a:uFillTx/>
                          <a:latin typeface="Maiandra GD" panose="020E0502030308020204" pitchFamily="34" charset="0"/>
                          <a:ea typeface="+mn-ea"/>
                          <a:cs typeface="+mn-cs"/>
                        </a:rPr>
                        <a:t>01/02/20                                            </a:t>
                      </a: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700" b="0" i="0" u="none" strike="noStrike" cap="none" normalizeH="0" baseline="0" dirty="0" smtClean="0">
                        <a:ln>
                          <a:noFill/>
                        </a:ln>
                        <a:solidFill>
                          <a:schemeClr val="tx1"/>
                        </a:solidFill>
                        <a:effectLst/>
                        <a:latin typeface="Arial" charset="0"/>
                      </a:endParaRPr>
                    </a:p>
                  </a:txBody>
                  <a:tcPr marL="91446" marR="91446" marT="45583" marB="45583" horzOverflow="overflow">
                    <a:lnL>
                      <a:noFill/>
                    </a:lnL>
                    <a:lnR>
                      <a:noFill/>
                    </a:lnR>
                    <a:lnT>
                      <a:noFill/>
                    </a:lnT>
                    <a:lnB>
                      <a:noFill/>
                    </a:lnB>
                    <a:lnTlToBr>
                      <a:noFill/>
                    </a:lnTlToBr>
                    <a:lnBlToTr>
                      <a:noFill/>
                    </a:lnBlToTr>
                    <a:noFill/>
                  </a:tcPr>
                </a:tc>
              </a:tr>
            </a:tbl>
          </a:graphicData>
        </a:graphic>
      </p:graphicFrame>
      <p:sp>
        <p:nvSpPr>
          <p:cNvPr id="2120" name="Text Box 2585"/>
          <p:cNvSpPr txBox="1">
            <a:spLocks noChangeArrowheads="1"/>
          </p:cNvSpPr>
          <p:nvPr/>
        </p:nvSpPr>
        <p:spPr bwMode="auto">
          <a:xfrm>
            <a:off x="1843522" y="6794560"/>
            <a:ext cx="3056793" cy="2292935"/>
          </a:xfrm>
          <a:prstGeom prst="rect">
            <a:avLst/>
          </a:prstGeom>
          <a:noFill/>
          <a:ln w="9525">
            <a:noFill/>
            <a:miter lim="800000"/>
            <a:headEnd/>
            <a:tailEnd/>
          </a:ln>
        </p:spPr>
        <p:txBody>
          <a:bodyPr wrap="square">
            <a:spAutoFit/>
          </a:bodyPr>
          <a:lstStyle/>
          <a:p>
            <a:pPr eaLnBrk="1" hangingPunct="1">
              <a:spcBef>
                <a:spcPct val="50000"/>
              </a:spcBef>
            </a:pPr>
            <a:r>
              <a:rPr lang="en-US" altLang="el-GR" sz="900" b="1" dirty="0" smtClean="0">
                <a:latin typeface="Maiandra GD" panose="020E0502030308020204" pitchFamily="34" charset="0"/>
              </a:rPr>
              <a:t>Package cost Includes:</a:t>
            </a:r>
          </a:p>
          <a:p>
            <a:pPr eaLnBrk="1" hangingPunct="1">
              <a:buFontTx/>
              <a:buChar char="•"/>
            </a:pPr>
            <a:r>
              <a:rPr lang="en-US" altLang="el-GR" sz="800" dirty="0" smtClean="0">
                <a:latin typeface="Maiandra GD" panose="020E0502030308020204" pitchFamily="34" charset="0"/>
              </a:rPr>
              <a:t> </a:t>
            </a:r>
            <a:r>
              <a:rPr lang="en-US" altLang="el-GR" sz="900" dirty="0" smtClean="0">
                <a:latin typeface="Maiandra GD" panose="020E0502030308020204" pitchFamily="34" charset="0"/>
              </a:rPr>
              <a:t>Return </a:t>
            </a:r>
            <a:r>
              <a:rPr lang="en-US" altLang="el-GR" sz="900" dirty="0">
                <a:latin typeface="Maiandra GD" panose="020E0502030308020204" pitchFamily="34" charset="0"/>
              </a:rPr>
              <a:t>flight </a:t>
            </a:r>
            <a:r>
              <a:rPr lang="en-US" altLang="el-GR" sz="900" dirty="0" smtClean="0">
                <a:latin typeface="Maiandra GD" panose="020E0502030308020204" pitchFamily="34" charset="0"/>
              </a:rPr>
              <a:t>from </a:t>
            </a:r>
            <a:r>
              <a:rPr lang="en-US" altLang="el-GR" sz="900" dirty="0" err="1" smtClean="0">
                <a:latin typeface="Maiandra GD" panose="020E0502030308020204" pitchFamily="34" charset="0"/>
              </a:rPr>
              <a:t>Larnaca</a:t>
            </a:r>
            <a:r>
              <a:rPr lang="en-US" altLang="el-GR" sz="900" dirty="0" smtClean="0">
                <a:latin typeface="Maiandra GD" panose="020E0502030308020204" pitchFamily="34" charset="0"/>
              </a:rPr>
              <a:t> to Amman - </a:t>
            </a:r>
            <a:r>
              <a:rPr lang="en-US" altLang="el-GR" sz="900" dirty="0">
                <a:latin typeface="Maiandra GD" panose="020E0502030308020204" pitchFamily="34" charset="0"/>
              </a:rPr>
              <a:t>Royal </a:t>
            </a:r>
            <a:r>
              <a:rPr lang="en-US" altLang="el-GR" sz="900" dirty="0" smtClean="0">
                <a:latin typeface="Maiandra GD" panose="020E0502030308020204" pitchFamily="34" charset="0"/>
              </a:rPr>
              <a:t>Jordanian</a:t>
            </a:r>
            <a:endParaRPr lang="en-US" altLang="el-GR" sz="900" dirty="0">
              <a:latin typeface="Maiandra GD" panose="020E0502030308020204" pitchFamily="34" charset="0"/>
            </a:endParaRPr>
          </a:p>
          <a:p>
            <a:pPr eaLnBrk="1" hangingPunct="1">
              <a:buFontTx/>
              <a:buChar char="•"/>
            </a:pPr>
            <a:r>
              <a:rPr lang="en-US" altLang="el-GR" sz="900" dirty="0">
                <a:latin typeface="Maiandra GD" panose="020E0502030308020204" pitchFamily="34" charset="0"/>
              </a:rPr>
              <a:t> 4 nights hotel accommodation in twin sharing room  </a:t>
            </a:r>
          </a:p>
          <a:p>
            <a:pPr eaLnBrk="1" hangingPunct="1"/>
            <a:r>
              <a:rPr lang="en-US" altLang="el-GR" sz="900" dirty="0">
                <a:latin typeface="Maiandra GD" panose="020E0502030308020204" pitchFamily="34" charset="0"/>
              </a:rPr>
              <a:t>  (2 nights Petra, 1 night Amman, 1 night Dead Sea)</a:t>
            </a:r>
          </a:p>
          <a:p>
            <a:pPr eaLnBrk="1" hangingPunct="1">
              <a:buFontTx/>
              <a:buChar char="•"/>
            </a:pPr>
            <a:r>
              <a:rPr lang="en-US" altLang="el-GR" sz="900" dirty="0">
                <a:latin typeface="Maiandra GD" panose="020E0502030308020204" pitchFamily="34" charset="0"/>
              </a:rPr>
              <a:t> </a:t>
            </a:r>
            <a:r>
              <a:rPr lang="en-US" altLang="el-GR" sz="900" dirty="0" smtClean="0">
                <a:latin typeface="Maiandra GD" panose="020E0502030308020204" pitchFamily="34" charset="0"/>
              </a:rPr>
              <a:t>Daily buffet breakfast</a:t>
            </a:r>
          </a:p>
          <a:p>
            <a:pPr eaLnBrk="1" hangingPunct="1">
              <a:buFontTx/>
              <a:buChar char="•"/>
            </a:pPr>
            <a:r>
              <a:rPr lang="en-US" altLang="el-GR" sz="900" dirty="0">
                <a:latin typeface="Maiandra GD" panose="020E0502030308020204" pitchFamily="34" charset="0"/>
              </a:rPr>
              <a:t> </a:t>
            </a:r>
            <a:r>
              <a:rPr lang="en-US" altLang="el-GR" sz="900" dirty="0" smtClean="0">
                <a:latin typeface="Maiandra GD" panose="020E0502030308020204" pitchFamily="34" charset="0"/>
              </a:rPr>
              <a:t>Evening </a:t>
            </a:r>
            <a:r>
              <a:rPr lang="en-US" altLang="el-GR" sz="900" dirty="0">
                <a:latin typeface="Maiandra GD" panose="020E0502030308020204" pitchFamily="34" charset="0"/>
              </a:rPr>
              <a:t>Dinner at hotels</a:t>
            </a:r>
          </a:p>
          <a:p>
            <a:pPr eaLnBrk="1" hangingPunct="1">
              <a:buFontTx/>
              <a:buChar char="•"/>
            </a:pPr>
            <a:r>
              <a:rPr lang="en-US" altLang="el-GR" sz="900" dirty="0">
                <a:latin typeface="Maiandra GD" panose="020E0502030308020204" pitchFamily="34" charset="0"/>
              </a:rPr>
              <a:t> Private transportation throughout with driver</a:t>
            </a:r>
          </a:p>
          <a:p>
            <a:pPr eaLnBrk="1" hangingPunct="1">
              <a:buFontTx/>
              <a:buChar char="•"/>
            </a:pPr>
            <a:r>
              <a:rPr lang="en-US" altLang="el-GR" sz="900" dirty="0">
                <a:latin typeface="Maiandra GD" panose="020E0502030308020204" pitchFamily="34" charset="0"/>
              </a:rPr>
              <a:t> Tours to </a:t>
            </a:r>
            <a:r>
              <a:rPr lang="en-US" altLang="el-GR" sz="900" dirty="0" err="1">
                <a:latin typeface="Maiandra GD" panose="020E0502030308020204" pitchFamily="34" charset="0"/>
              </a:rPr>
              <a:t>Jerash</a:t>
            </a:r>
            <a:r>
              <a:rPr lang="en-US" altLang="el-GR" sz="900" dirty="0">
                <a:latin typeface="Maiandra GD" panose="020E0502030308020204" pitchFamily="34" charset="0"/>
              </a:rPr>
              <a:t>, Petra &amp; </a:t>
            </a:r>
            <a:r>
              <a:rPr lang="en-US" altLang="el-GR" sz="900" dirty="0" err="1">
                <a:latin typeface="Maiandra GD" panose="020E0502030308020204" pitchFamily="34" charset="0"/>
              </a:rPr>
              <a:t>Wadi</a:t>
            </a:r>
            <a:r>
              <a:rPr lang="en-US" altLang="el-GR" sz="900" dirty="0">
                <a:latin typeface="Maiandra GD" panose="020E0502030308020204" pitchFamily="34" charset="0"/>
              </a:rPr>
              <a:t> Rum with local  guides</a:t>
            </a:r>
          </a:p>
          <a:p>
            <a:pPr eaLnBrk="1" hangingPunct="1">
              <a:buFontTx/>
              <a:buChar char="•"/>
            </a:pPr>
            <a:r>
              <a:rPr lang="en-US" altLang="el-GR" sz="900" dirty="0">
                <a:latin typeface="Maiandra GD" panose="020E0502030308020204" pitchFamily="34" charset="0"/>
              </a:rPr>
              <a:t>  Horse Ride in Petra</a:t>
            </a:r>
          </a:p>
          <a:p>
            <a:pPr eaLnBrk="1" hangingPunct="1">
              <a:buFontTx/>
              <a:buChar char="•"/>
            </a:pPr>
            <a:r>
              <a:rPr lang="en-US" altLang="el-GR" sz="900" dirty="0">
                <a:latin typeface="Maiandra GD" panose="020E0502030308020204" pitchFamily="34" charset="0"/>
              </a:rPr>
              <a:t> Visit to Mount Nebo and </a:t>
            </a:r>
            <a:r>
              <a:rPr lang="en-US" altLang="el-GR" sz="900" dirty="0" err="1">
                <a:latin typeface="Maiandra GD" panose="020E0502030308020204" pitchFamily="34" charset="0"/>
              </a:rPr>
              <a:t>Madaba</a:t>
            </a:r>
            <a:endParaRPr lang="en-US" altLang="el-GR" sz="900" dirty="0">
              <a:latin typeface="Maiandra GD" panose="020E0502030308020204" pitchFamily="34" charset="0"/>
            </a:endParaRPr>
          </a:p>
          <a:p>
            <a:pPr eaLnBrk="1" hangingPunct="1">
              <a:buFontTx/>
              <a:buChar char="•"/>
            </a:pPr>
            <a:r>
              <a:rPr lang="en-US" altLang="el-GR" sz="900" dirty="0">
                <a:latin typeface="Maiandra GD" panose="020E0502030308020204" pitchFamily="34" charset="0"/>
              </a:rPr>
              <a:t> Entrance fees to sights in program</a:t>
            </a:r>
          </a:p>
          <a:p>
            <a:pPr eaLnBrk="1" hangingPunct="1">
              <a:buFontTx/>
              <a:buChar char="•"/>
            </a:pPr>
            <a:r>
              <a:rPr lang="en-GB" altLang="el-GR" sz="900" dirty="0">
                <a:latin typeface="Maiandra GD" panose="020E0502030308020204" pitchFamily="34" charset="0"/>
              </a:rPr>
              <a:t> 23kilos luggage allowance per person with RJ</a:t>
            </a:r>
          </a:p>
          <a:p>
            <a:pPr eaLnBrk="1" hangingPunct="1">
              <a:buFontTx/>
              <a:buChar char="•"/>
            </a:pPr>
            <a:r>
              <a:rPr lang="en-US" altLang="el-GR" sz="900" dirty="0">
                <a:latin typeface="Maiandra GD" panose="020E0502030308020204" pitchFamily="34" charset="0"/>
              </a:rPr>
              <a:t> Airport tax included</a:t>
            </a:r>
          </a:p>
          <a:p>
            <a:pPr eaLnBrk="1" hangingPunct="1">
              <a:buFontTx/>
              <a:buChar char="•"/>
            </a:pPr>
            <a:r>
              <a:rPr lang="en-US" altLang="el-GR" sz="900" dirty="0">
                <a:latin typeface="Maiandra GD" panose="020E0502030308020204" pitchFamily="34" charset="0"/>
              </a:rPr>
              <a:t> Free entry Visa to Jordan</a:t>
            </a:r>
          </a:p>
          <a:p>
            <a:pPr eaLnBrk="1" hangingPunct="1"/>
            <a:endParaRPr lang="en-US" altLang="el-GR" sz="800" dirty="0"/>
          </a:p>
        </p:txBody>
      </p:sp>
      <p:sp>
        <p:nvSpPr>
          <p:cNvPr id="2143" name="Text Box 2586"/>
          <p:cNvSpPr txBox="1">
            <a:spLocks noChangeArrowheads="1"/>
          </p:cNvSpPr>
          <p:nvPr/>
        </p:nvSpPr>
        <p:spPr bwMode="auto">
          <a:xfrm>
            <a:off x="4699621" y="6789290"/>
            <a:ext cx="2491755" cy="213904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eaLnBrk="1" hangingPunct="1">
              <a:spcBef>
                <a:spcPct val="50000"/>
              </a:spcBef>
              <a:defRPr/>
            </a:pPr>
            <a:r>
              <a:rPr lang="en-US" altLang="el-GR" sz="900" b="1" dirty="0">
                <a:solidFill>
                  <a:schemeClr val="tx1"/>
                </a:solidFill>
                <a:latin typeface="Maiandra GD" panose="020E0502030308020204" pitchFamily="34" charset="0"/>
              </a:rPr>
              <a:t>Not Included:           </a:t>
            </a:r>
            <a:r>
              <a:rPr lang="en-US" altLang="el-GR" sz="900" b="1" u="sng" dirty="0">
                <a:solidFill>
                  <a:schemeClr val="tx1"/>
                </a:solidFill>
                <a:latin typeface="Maiandra GD" panose="020E0502030308020204" pitchFamily="34" charset="0"/>
              </a:rPr>
              <a:t> </a:t>
            </a:r>
            <a:endParaRPr lang="en-US" altLang="el-GR" sz="900" dirty="0">
              <a:solidFill>
                <a:schemeClr val="tx1"/>
              </a:solidFill>
              <a:latin typeface="Maiandra GD" panose="020E0502030308020204" pitchFamily="34" charset="0"/>
            </a:endParaRPr>
          </a:p>
          <a:p>
            <a:pPr eaLnBrk="1" hangingPunct="1">
              <a:buFontTx/>
              <a:buChar char="•"/>
              <a:defRPr/>
            </a:pPr>
            <a:r>
              <a:rPr lang="en-US" altLang="el-GR" sz="900" dirty="0">
                <a:solidFill>
                  <a:schemeClr val="tx1"/>
                </a:solidFill>
                <a:latin typeface="Maiandra GD" panose="020E0502030308020204" pitchFamily="34" charset="0"/>
              </a:rPr>
              <a:t> Lunches </a:t>
            </a:r>
            <a:r>
              <a:rPr lang="en-US" altLang="el-GR" sz="900" dirty="0" smtClean="0">
                <a:solidFill>
                  <a:schemeClr val="tx1"/>
                </a:solidFill>
                <a:latin typeface="Maiandra GD" panose="020E0502030308020204" pitchFamily="34" charset="0"/>
              </a:rPr>
              <a:t>/drinks</a:t>
            </a:r>
            <a:endParaRPr lang="en-US" altLang="el-GR" sz="900" dirty="0">
              <a:solidFill>
                <a:schemeClr val="tx1"/>
              </a:solidFill>
              <a:latin typeface="Maiandra GD" panose="020E0502030308020204" pitchFamily="34" charset="0"/>
            </a:endParaRPr>
          </a:p>
          <a:p>
            <a:pPr eaLnBrk="1" hangingPunct="1">
              <a:buFontTx/>
              <a:buChar char="•"/>
              <a:defRPr/>
            </a:pPr>
            <a:r>
              <a:rPr lang="en-US" altLang="el-GR" sz="900" dirty="0">
                <a:solidFill>
                  <a:schemeClr val="tx1"/>
                </a:solidFill>
                <a:latin typeface="Maiandra GD" panose="020E0502030308020204" pitchFamily="34" charset="0"/>
              </a:rPr>
              <a:t> Tips to driver, guides &amp; horse boy</a:t>
            </a:r>
          </a:p>
          <a:p>
            <a:pPr eaLnBrk="1" hangingPunct="1">
              <a:buFontTx/>
              <a:buChar char="•"/>
              <a:defRPr/>
            </a:pPr>
            <a:r>
              <a:rPr lang="en-US" altLang="el-GR" sz="900" dirty="0">
                <a:solidFill>
                  <a:schemeClr val="tx1"/>
                </a:solidFill>
                <a:latin typeface="Maiandra GD" panose="020E0502030308020204" pitchFamily="34" charset="0"/>
              </a:rPr>
              <a:t> Travel </a:t>
            </a:r>
            <a:r>
              <a:rPr lang="en-US" altLang="el-GR" sz="900" dirty="0" smtClean="0">
                <a:solidFill>
                  <a:schemeClr val="tx1"/>
                </a:solidFill>
                <a:latin typeface="Maiandra GD" panose="020E0502030308020204" pitchFamily="34" charset="0"/>
              </a:rPr>
              <a:t>insurance  </a:t>
            </a:r>
            <a:endParaRPr lang="en-US" altLang="el-GR" sz="900" dirty="0">
              <a:solidFill>
                <a:schemeClr val="tx1"/>
              </a:solidFill>
              <a:latin typeface="Maiandra GD" panose="020E0502030308020204" pitchFamily="34" charset="0"/>
            </a:endParaRPr>
          </a:p>
          <a:p>
            <a:pPr eaLnBrk="1" hangingPunct="1">
              <a:buFontTx/>
              <a:buChar char="•"/>
              <a:defRPr/>
            </a:pPr>
            <a:endParaRPr lang="en-US" altLang="el-GR" sz="700" dirty="0" smtClean="0">
              <a:solidFill>
                <a:srgbClr val="990099"/>
              </a:solidFill>
              <a:latin typeface="Maiandra GD" panose="020E0502030308020204" pitchFamily="34" charset="0"/>
            </a:endParaRPr>
          </a:p>
          <a:p>
            <a:pPr eaLnBrk="1" hangingPunct="1">
              <a:defRPr/>
            </a:pPr>
            <a:r>
              <a:rPr lang="en-US" altLang="el-GR" sz="900" b="1" i="1" dirty="0" smtClean="0">
                <a:solidFill>
                  <a:schemeClr val="tx1"/>
                </a:solidFill>
                <a:latin typeface="Maiandra GD" panose="020E0502030308020204" pitchFamily="34" charset="0"/>
              </a:rPr>
              <a:t>OTHER POINTS OF INTEREST:</a:t>
            </a:r>
          </a:p>
          <a:p>
            <a:pPr eaLnBrk="1" hangingPunct="1">
              <a:defRPr/>
            </a:pPr>
            <a:r>
              <a:rPr lang="en-US" altLang="el-GR" sz="800" i="1" dirty="0" err="1" smtClean="0">
                <a:solidFill>
                  <a:srgbClr val="9A0000"/>
                </a:solidFill>
                <a:latin typeface="Maiandra GD" panose="020E0502030308020204" pitchFamily="34" charset="0"/>
              </a:rPr>
              <a:t>Jerash</a:t>
            </a:r>
            <a:r>
              <a:rPr lang="en-US" altLang="el-GR" sz="800" i="1" dirty="0" smtClean="0">
                <a:solidFill>
                  <a:srgbClr val="9A0000"/>
                </a:solidFill>
                <a:latin typeface="Maiandra GD" panose="020E0502030308020204" pitchFamily="34" charset="0"/>
              </a:rPr>
              <a:t> – see Roman Chariot Race</a:t>
            </a:r>
          </a:p>
          <a:p>
            <a:pPr eaLnBrk="1" hangingPunct="1">
              <a:defRPr/>
            </a:pPr>
            <a:r>
              <a:rPr lang="en-US" altLang="el-GR" sz="800" i="1" dirty="0" err="1" smtClean="0">
                <a:solidFill>
                  <a:srgbClr val="9A0000"/>
                </a:solidFill>
                <a:latin typeface="Maiandra GD" panose="020E0502030308020204" pitchFamily="34" charset="0"/>
              </a:rPr>
              <a:t>Wadi</a:t>
            </a:r>
            <a:r>
              <a:rPr lang="en-US" altLang="el-GR" sz="800" i="1" dirty="0" smtClean="0">
                <a:solidFill>
                  <a:srgbClr val="9A0000"/>
                </a:solidFill>
                <a:latin typeface="Maiandra GD" panose="020E0502030308020204" pitchFamily="34" charset="0"/>
              </a:rPr>
              <a:t> Rum – Stay in the desert overnight sleep under the stars (tent, basic </a:t>
            </a:r>
            <a:r>
              <a:rPr lang="en-US" altLang="el-GR" sz="800" i="1" dirty="0" err="1" smtClean="0">
                <a:solidFill>
                  <a:srgbClr val="9A0000"/>
                </a:solidFill>
                <a:latin typeface="Maiandra GD" panose="020E0502030308020204" pitchFamily="34" charset="0"/>
              </a:rPr>
              <a:t>accomm</a:t>
            </a:r>
            <a:r>
              <a:rPr lang="en-US" altLang="el-GR" sz="800" i="1" dirty="0" smtClean="0">
                <a:solidFill>
                  <a:srgbClr val="9A0000"/>
                </a:solidFill>
                <a:latin typeface="Maiandra GD" panose="020E0502030308020204" pitchFamily="34" charset="0"/>
              </a:rPr>
              <a:t>)</a:t>
            </a:r>
          </a:p>
          <a:p>
            <a:pPr eaLnBrk="1" hangingPunct="1">
              <a:defRPr/>
            </a:pPr>
            <a:r>
              <a:rPr lang="en-US" altLang="el-GR" sz="800" i="1" dirty="0" smtClean="0">
                <a:solidFill>
                  <a:srgbClr val="9A0000"/>
                </a:solidFill>
                <a:latin typeface="Maiandra GD" panose="020E0502030308020204" pitchFamily="34" charset="0"/>
              </a:rPr>
              <a:t>Petra – Visit little Petra or Petra by candlelight</a:t>
            </a:r>
            <a:r>
              <a:rPr lang="en-US" altLang="el-GR" sz="800" i="1" dirty="0" smtClean="0">
                <a:solidFill>
                  <a:srgbClr val="9A0000"/>
                </a:solidFill>
                <a:latin typeface="Maiandra GD" panose="020E0502030308020204" pitchFamily="34" charset="0"/>
              </a:rPr>
              <a:t>.</a:t>
            </a:r>
          </a:p>
          <a:p>
            <a:pPr eaLnBrk="1" hangingPunct="1">
              <a:defRPr/>
            </a:pPr>
            <a:r>
              <a:rPr lang="en-US" altLang="el-GR" sz="800" i="1" dirty="0" smtClean="0">
                <a:solidFill>
                  <a:srgbClr val="9A0000"/>
                </a:solidFill>
                <a:latin typeface="Maiandra GD" panose="020E0502030308020204" pitchFamily="34" charset="0"/>
              </a:rPr>
              <a:t>(</a:t>
            </a:r>
            <a:r>
              <a:rPr lang="en-US" altLang="el-GR" sz="800" i="1" dirty="0" smtClean="0">
                <a:solidFill>
                  <a:srgbClr val="9A0000"/>
                </a:solidFill>
                <a:latin typeface="Maiandra GD" panose="020E0502030308020204" pitchFamily="34" charset="0"/>
              </a:rPr>
              <a:t>3 evenings a week)</a:t>
            </a:r>
          </a:p>
          <a:p>
            <a:pPr eaLnBrk="1" hangingPunct="1">
              <a:defRPr/>
            </a:pPr>
            <a:endParaRPr lang="en-US" altLang="el-GR" sz="800" i="1" dirty="0">
              <a:solidFill>
                <a:srgbClr val="FF0066"/>
              </a:solidFill>
              <a:latin typeface="Maiandra GD" panose="020E0502030308020204" pitchFamily="34" charset="0"/>
            </a:endParaRPr>
          </a:p>
          <a:p>
            <a:pPr eaLnBrk="1" hangingPunct="1">
              <a:defRPr/>
            </a:pPr>
            <a:r>
              <a:rPr lang="en-US" altLang="el-GR" sz="900" b="1" i="1" dirty="0" smtClean="0">
                <a:solidFill>
                  <a:schemeClr val="tx1"/>
                </a:solidFill>
                <a:latin typeface="Maiandra GD" panose="020E0502030308020204" pitchFamily="34" charset="0"/>
              </a:rPr>
              <a:t>NOTES:</a:t>
            </a:r>
          </a:p>
          <a:p>
            <a:pPr eaLnBrk="1" hangingPunct="1">
              <a:defRPr/>
            </a:pPr>
            <a:r>
              <a:rPr lang="en-US" altLang="el-GR" sz="800" i="1" dirty="0" smtClean="0">
                <a:solidFill>
                  <a:schemeClr val="tx1"/>
                </a:solidFill>
                <a:latin typeface="Maiandra GD" panose="020E0502030308020204" pitchFamily="34" charset="0"/>
              </a:rPr>
              <a:t>Extra nights stay is possible as preferred.</a:t>
            </a:r>
          </a:p>
          <a:p>
            <a:pPr eaLnBrk="1" hangingPunct="1">
              <a:defRPr/>
            </a:pPr>
            <a:r>
              <a:rPr lang="en-US" altLang="el-GR" sz="800" i="1" dirty="0" smtClean="0">
                <a:solidFill>
                  <a:schemeClr val="tx1"/>
                </a:solidFill>
                <a:latin typeface="Maiandra GD" panose="020E0502030308020204" pitchFamily="34" charset="0"/>
              </a:rPr>
              <a:t>Flights out of </a:t>
            </a:r>
            <a:r>
              <a:rPr lang="en-US" altLang="el-GR" sz="800" i="1" dirty="0" err="1" smtClean="0">
                <a:solidFill>
                  <a:schemeClr val="tx1"/>
                </a:solidFill>
                <a:latin typeface="Maiandra GD" panose="020E0502030308020204" pitchFamily="34" charset="0"/>
              </a:rPr>
              <a:t>Paphos</a:t>
            </a:r>
            <a:r>
              <a:rPr lang="en-US" altLang="el-GR" sz="800" i="1" dirty="0" smtClean="0">
                <a:solidFill>
                  <a:schemeClr val="tx1"/>
                </a:solidFill>
                <a:latin typeface="Maiandra GD" panose="020E0502030308020204" pitchFamily="34" charset="0"/>
              </a:rPr>
              <a:t> to Amman are possible, ask for details with lower package rates</a:t>
            </a:r>
            <a:r>
              <a:rPr lang="en-US" altLang="el-GR" sz="800" dirty="0" smtClean="0">
                <a:solidFill>
                  <a:schemeClr val="tx1"/>
                </a:solidFill>
                <a:latin typeface="Maiandra GD" panose="020E0502030308020204" pitchFamily="34" charset="0"/>
              </a:rPr>
              <a:t>.</a:t>
            </a:r>
            <a:endParaRPr lang="en-US" altLang="el-GR" sz="700" dirty="0">
              <a:solidFill>
                <a:schemeClr val="tx1"/>
              </a:solidFill>
              <a:latin typeface="Maiandra GD" panose="020E0502030308020204" pitchFamily="34" charset="0"/>
            </a:endParaRPr>
          </a:p>
        </p:txBody>
      </p:sp>
      <p:graphicFrame>
        <p:nvGraphicFramePr>
          <p:cNvPr id="19978" name="Group 4618"/>
          <p:cNvGraphicFramePr>
            <a:graphicFrameLocks noGrp="1"/>
          </p:cNvGraphicFramePr>
          <p:nvPr>
            <p:extLst>
              <p:ext uri="{D42A27DB-BD31-4B8C-83A1-F6EECF244321}">
                <p14:modId xmlns:p14="http://schemas.microsoft.com/office/powerpoint/2010/main" val="1799063588"/>
              </p:ext>
            </p:extLst>
          </p:nvPr>
        </p:nvGraphicFramePr>
        <p:xfrm>
          <a:off x="1794637" y="1804372"/>
          <a:ext cx="5406262" cy="3066909"/>
        </p:xfrm>
        <a:graphic>
          <a:graphicData uri="http://schemas.openxmlformats.org/drawingml/2006/table">
            <a:tbl>
              <a:tblPr/>
              <a:tblGrid>
                <a:gridCol w="561685"/>
                <a:gridCol w="4844577"/>
              </a:tblGrid>
              <a:tr h="2762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dirty="0" smtClean="0">
                          <a:ln>
                            <a:noFill/>
                          </a:ln>
                          <a:solidFill>
                            <a:schemeClr val="tx1"/>
                          </a:solidFill>
                          <a:effectLst/>
                          <a:latin typeface="Maiandra GD" panose="020E0502030308020204" pitchFamily="34" charset="0"/>
                        </a:rPr>
                        <a:t>Day 1:</a:t>
                      </a:r>
                      <a:endParaRPr kumimoji="0" lang="en-US" sz="800" b="0" i="0" u="none" strike="noStrike" cap="none" normalizeH="0" baseline="0" dirty="0" smtClean="0">
                        <a:ln>
                          <a:noFill/>
                        </a:ln>
                        <a:solidFill>
                          <a:schemeClr val="tx1"/>
                        </a:solidFill>
                        <a:effectLst/>
                        <a:latin typeface="Maiandra GD" panose="020E0502030308020204" pitchFamily="34" charset="0"/>
                      </a:endParaRPr>
                    </a:p>
                  </a:txBody>
                  <a:tcPr marL="91449" marR="9144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Arrive Amman.  Meet and assistance upon arrival, transfer to hotel in Amman for dinner and overnight</a:t>
                      </a:r>
                      <a:endParaRPr kumimoji="0" lang="en-US" sz="800" b="1" i="0" u="none" strike="noStrike" cap="none" normalizeH="0" baseline="0" dirty="0" smtClean="0">
                        <a:ln>
                          <a:noFill/>
                        </a:ln>
                        <a:solidFill>
                          <a:srgbClr val="000000"/>
                        </a:solidFill>
                        <a:effectLst/>
                        <a:latin typeface="Maiandra GD" panose="020E0502030308020204" pitchFamily="34" charset="0"/>
                        <a:cs typeface="Times New Roman" pitchFamily="18" charset="0"/>
                      </a:endParaRPr>
                    </a:p>
                  </a:txBody>
                  <a:tcPr marL="91449" marR="9144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0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Maiandra GD" panose="020E0502030308020204" pitchFamily="34" charset="0"/>
                        </a:rPr>
                        <a:t>Day 2:</a:t>
                      </a:r>
                      <a:endParaRPr kumimoji="0" lang="en-US" sz="800" b="0" i="0" u="none" strike="noStrike" cap="none" normalizeH="0" baseline="0" smtClean="0">
                        <a:ln>
                          <a:noFill/>
                        </a:ln>
                        <a:solidFill>
                          <a:schemeClr val="tx1"/>
                        </a:solidFill>
                        <a:effectLst/>
                        <a:latin typeface="Maiandra GD" panose="020E0502030308020204" pitchFamily="34" charset="0"/>
                      </a:endParaRPr>
                    </a:p>
                  </a:txBody>
                  <a:tcPr marL="91449" marR="9144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err="1" smtClean="0">
                          <a:ln>
                            <a:noFill/>
                          </a:ln>
                          <a:solidFill>
                            <a:schemeClr val="tx1"/>
                          </a:solidFill>
                          <a:effectLst/>
                          <a:latin typeface="Maiandra GD" panose="020E0502030308020204" pitchFamily="34" charset="0"/>
                        </a:rPr>
                        <a:t>Jerash</a:t>
                      </a:r>
                      <a:r>
                        <a:rPr kumimoji="0" lang="en-US" sz="800" b="1" i="0" u="none" strike="noStrike" cap="none" normalizeH="0" baseline="0" dirty="0" smtClean="0">
                          <a:ln>
                            <a:noFill/>
                          </a:ln>
                          <a:solidFill>
                            <a:schemeClr val="tx1"/>
                          </a:solidFill>
                          <a:effectLst/>
                          <a:latin typeface="Maiandra GD" panose="020E0502030308020204" pitchFamily="34" charset="0"/>
                        </a:rPr>
                        <a:t> – </a:t>
                      </a:r>
                      <a:r>
                        <a:rPr kumimoji="0" lang="en-US" sz="800" b="1" i="0" u="none" strike="noStrike" cap="none" normalizeH="0" baseline="0" dirty="0" err="1" smtClean="0">
                          <a:ln>
                            <a:noFill/>
                          </a:ln>
                          <a:solidFill>
                            <a:schemeClr val="tx1"/>
                          </a:solidFill>
                          <a:effectLst/>
                          <a:latin typeface="Maiandra GD" panose="020E0502030308020204" pitchFamily="34" charset="0"/>
                        </a:rPr>
                        <a:t>Madaba</a:t>
                      </a:r>
                      <a:r>
                        <a:rPr kumimoji="0" lang="en-US" sz="800" b="1" i="0" u="none" strike="noStrike" cap="none" normalizeH="0" baseline="0" dirty="0" smtClean="0">
                          <a:ln>
                            <a:noFill/>
                          </a:ln>
                          <a:solidFill>
                            <a:schemeClr val="tx1"/>
                          </a:solidFill>
                          <a:effectLst/>
                          <a:latin typeface="Maiandra GD" panose="020E0502030308020204" pitchFamily="34" charset="0"/>
                        </a:rPr>
                        <a:t> - Mount Nebo – Petra </a:t>
                      </a:r>
                    </a:p>
                  </a:txBody>
                  <a:tcPr marL="91449" marR="9144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Maiandra GD" panose="020E0502030308020204" pitchFamily="34" charset="0"/>
                      </a:endParaRPr>
                    </a:p>
                  </a:txBody>
                  <a:tcPr marL="91449" marR="9144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Guided Tour of </a:t>
                      </a:r>
                      <a:r>
                        <a:rPr kumimoji="0" lang="en-US" sz="800" b="0" i="0" u="none" strike="noStrike" cap="none" normalizeH="0" baseline="0" dirty="0" err="1" smtClean="0">
                          <a:ln>
                            <a:noFill/>
                          </a:ln>
                          <a:solidFill>
                            <a:srgbClr val="000000"/>
                          </a:solidFill>
                          <a:effectLst/>
                          <a:latin typeface="Maiandra GD" panose="020E0502030308020204" pitchFamily="34" charset="0"/>
                          <a:cs typeface="Times New Roman" pitchFamily="18" charset="0"/>
                        </a:rPr>
                        <a:t>Jerash</a:t>
                      </a: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 The site is one of the best preserved Roman Cities in the world. Visit Mount Nebo where Moses viewed the Promised Land. The panoramic view encompasses the Jordan River valley, Dead Sea, Jericho and the Holy land. Visit </a:t>
                      </a:r>
                      <a:r>
                        <a:rPr kumimoji="0" lang="en-US" sz="800" b="0" i="0" u="none" strike="noStrike" cap="none" normalizeH="0" baseline="0" dirty="0" err="1" smtClean="0">
                          <a:ln>
                            <a:noFill/>
                          </a:ln>
                          <a:solidFill>
                            <a:srgbClr val="000000"/>
                          </a:solidFill>
                          <a:effectLst/>
                          <a:latin typeface="Maiandra GD" panose="020E0502030308020204" pitchFamily="34" charset="0"/>
                          <a:cs typeface="Times New Roman" pitchFamily="18" charset="0"/>
                        </a:rPr>
                        <a:t>Madaba</a:t>
                      </a: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 see the mosaic map of the </a:t>
                      </a:r>
                      <a:r>
                        <a:rPr kumimoji="0" lang="en-US" sz="800" b="0" i="0" u="none" strike="noStrike" cap="none" normalizeH="0" baseline="0" dirty="0" err="1" smtClean="0">
                          <a:ln>
                            <a:noFill/>
                          </a:ln>
                          <a:solidFill>
                            <a:srgbClr val="000000"/>
                          </a:solidFill>
                          <a:effectLst/>
                          <a:latin typeface="Maiandra GD" panose="020E0502030308020204" pitchFamily="34" charset="0"/>
                          <a:cs typeface="Times New Roman" pitchFamily="18" charset="0"/>
                        </a:rPr>
                        <a:t>Holyland</a:t>
                      </a: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 located  in the 6</a:t>
                      </a:r>
                      <a:r>
                        <a:rPr kumimoji="0" lang="en-US" sz="800" b="0" i="0" u="none" strike="noStrike" cap="none" normalizeH="0" baseline="30000" dirty="0" smtClean="0">
                          <a:ln>
                            <a:noFill/>
                          </a:ln>
                          <a:solidFill>
                            <a:srgbClr val="000000"/>
                          </a:solidFill>
                          <a:effectLst/>
                          <a:latin typeface="Maiandra GD" panose="020E0502030308020204" pitchFamily="34" charset="0"/>
                          <a:cs typeface="Times New Roman" pitchFamily="18" charset="0"/>
                        </a:rPr>
                        <a:t>th</a:t>
                      </a: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 century church of St George.  Continue to Petra for  dinner and overnight.</a:t>
                      </a:r>
                    </a:p>
                  </a:txBody>
                  <a:tcPr marL="91449" marR="9144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Maiandra GD" panose="020E0502030308020204" pitchFamily="34" charset="0"/>
                        </a:rPr>
                        <a:t>Day 3:</a:t>
                      </a:r>
                      <a:endParaRPr kumimoji="0" lang="en-US" sz="800" b="0" i="0" u="none" strike="noStrike" cap="none" normalizeH="0" baseline="0" smtClean="0">
                        <a:ln>
                          <a:noFill/>
                        </a:ln>
                        <a:solidFill>
                          <a:schemeClr val="tx1"/>
                        </a:solidFill>
                        <a:effectLst/>
                        <a:latin typeface="Maiandra GD" panose="020E0502030308020204" pitchFamily="34" charset="0"/>
                      </a:endParaRPr>
                    </a:p>
                  </a:txBody>
                  <a:tcPr marL="91449" marR="9144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tx1"/>
                          </a:solidFill>
                          <a:effectLst/>
                          <a:latin typeface="Maiandra GD" panose="020E0502030308020204" pitchFamily="34" charset="0"/>
                        </a:rPr>
                        <a:t> Petra – </a:t>
                      </a:r>
                      <a:r>
                        <a:rPr kumimoji="0" lang="en-US" sz="800" b="1" i="0" u="none" strike="noStrike" cap="none" normalizeH="0" baseline="0" dirty="0" err="1" smtClean="0">
                          <a:ln>
                            <a:noFill/>
                          </a:ln>
                          <a:solidFill>
                            <a:schemeClr val="tx1"/>
                          </a:solidFill>
                          <a:effectLst/>
                          <a:latin typeface="Maiandra GD" panose="020E0502030308020204" pitchFamily="34" charset="0"/>
                        </a:rPr>
                        <a:t>Wadi</a:t>
                      </a:r>
                      <a:r>
                        <a:rPr kumimoji="0" lang="en-US" sz="800" b="1" i="0" u="none" strike="noStrike" cap="none" normalizeH="0" baseline="0" dirty="0" smtClean="0">
                          <a:ln>
                            <a:noFill/>
                          </a:ln>
                          <a:solidFill>
                            <a:schemeClr val="tx1"/>
                          </a:solidFill>
                          <a:effectLst/>
                          <a:latin typeface="Maiandra GD" panose="020E0502030308020204" pitchFamily="34" charset="0"/>
                        </a:rPr>
                        <a:t> Rum</a:t>
                      </a:r>
                    </a:p>
                  </a:txBody>
                  <a:tcPr marL="91449" marR="9144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Maiandra GD" panose="020E0502030308020204" pitchFamily="34" charset="0"/>
                      </a:endParaRPr>
                    </a:p>
                  </a:txBody>
                  <a:tcPr marL="91449" marR="9144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Start the visit with a horse ride from the main gate of Petra to the entrance of the old city. Guided tour of the ancient Nabatean city of Petra, carved out of rose </a:t>
                      </a:r>
                      <a:r>
                        <a:rPr kumimoji="0" lang="en-US" sz="800" b="0" i="0" u="none" strike="noStrike" cap="none" normalizeH="0" baseline="0" dirty="0" err="1" smtClean="0">
                          <a:ln>
                            <a:noFill/>
                          </a:ln>
                          <a:solidFill>
                            <a:srgbClr val="000000"/>
                          </a:solidFill>
                          <a:effectLst/>
                          <a:latin typeface="Maiandra GD" panose="020E0502030308020204" pitchFamily="34" charset="0"/>
                          <a:cs typeface="Times New Roman" pitchFamily="18" charset="0"/>
                        </a:rPr>
                        <a:t>coloured</a:t>
                      </a: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 stone.  Petra is one of the Seven Wonders of the World and a UNESCO Heritage Site.  Afternoon tour of  </a:t>
                      </a:r>
                      <a:r>
                        <a:rPr kumimoji="0" lang="en-US" sz="800" b="0" i="0" u="none" strike="noStrike" cap="none" normalizeH="0" baseline="0" dirty="0" err="1" smtClean="0">
                          <a:ln>
                            <a:noFill/>
                          </a:ln>
                          <a:solidFill>
                            <a:srgbClr val="000000"/>
                          </a:solidFill>
                          <a:effectLst/>
                          <a:latin typeface="Maiandra GD" panose="020E0502030308020204" pitchFamily="34" charset="0"/>
                          <a:cs typeface="Times New Roman" pitchFamily="18" charset="0"/>
                        </a:rPr>
                        <a:t>Wadi</a:t>
                      </a: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  Rum, known as Lawrence of Arabia country.  View the amazing desert landscape in 4x4 vehicle.  Return back to Petra for dinner and overnight</a:t>
                      </a: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 </a:t>
                      </a:r>
                      <a:r>
                        <a:rPr kumimoji="0" lang="en-US" sz="800" b="0" i="1" u="none" strike="noStrike" cap="none" normalizeH="0" baseline="0" dirty="0" smtClean="0">
                          <a:ln>
                            <a:noFill/>
                          </a:ln>
                          <a:solidFill>
                            <a:srgbClr val="000000"/>
                          </a:solidFill>
                          <a:effectLst/>
                          <a:latin typeface="Maiandra GD" panose="020E0502030308020204" pitchFamily="34" charset="0"/>
                          <a:cs typeface="Times New Roman" pitchFamily="18" charset="0"/>
                        </a:rPr>
                        <a:t> (</a:t>
                      </a:r>
                      <a:r>
                        <a:rPr kumimoji="0" lang="en-US" sz="800" b="1" i="1" u="none" strike="noStrike" cap="none" normalizeH="0" baseline="0" dirty="0" smtClean="0">
                          <a:ln>
                            <a:noFill/>
                          </a:ln>
                          <a:solidFill>
                            <a:srgbClr val="000000"/>
                          </a:solidFill>
                          <a:effectLst/>
                          <a:latin typeface="Maiandra GD" panose="020E0502030308020204" pitchFamily="34" charset="0"/>
                          <a:cs typeface="Times New Roman" pitchFamily="18" charset="0"/>
                        </a:rPr>
                        <a:t>OR</a:t>
                      </a:r>
                      <a:r>
                        <a:rPr kumimoji="0" lang="en-US" sz="800" b="0" i="1" u="none" strike="noStrike" cap="none" normalizeH="0" baseline="0" dirty="0" smtClean="0">
                          <a:ln>
                            <a:noFill/>
                          </a:ln>
                          <a:solidFill>
                            <a:srgbClr val="000000"/>
                          </a:solidFill>
                          <a:effectLst/>
                          <a:latin typeface="Maiandra GD" panose="020E0502030308020204" pitchFamily="34" charset="0"/>
                          <a:cs typeface="Times New Roman" pitchFamily="18" charset="0"/>
                        </a:rPr>
                        <a:t> option to overnight in the desert of </a:t>
                      </a:r>
                      <a:r>
                        <a:rPr kumimoji="0" lang="en-US" sz="800" b="0" i="1" u="none" strike="noStrike" cap="none" normalizeH="0" baseline="0" dirty="0" err="1" smtClean="0">
                          <a:ln>
                            <a:noFill/>
                          </a:ln>
                          <a:solidFill>
                            <a:srgbClr val="000000"/>
                          </a:solidFill>
                          <a:effectLst/>
                          <a:latin typeface="Maiandra GD" panose="020E0502030308020204" pitchFamily="34" charset="0"/>
                          <a:cs typeface="Times New Roman" pitchFamily="18" charset="0"/>
                        </a:rPr>
                        <a:t>Wadi</a:t>
                      </a:r>
                      <a:r>
                        <a:rPr kumimoji="0" lang="en-US" sz="800" b="0" i="1" u="none" strike="noStrike" cap="none" normalizeH="0" baseline="0" dirty="0" smtClean="0">
                          <a:ln>
                            <a:noFill/>
                          </a:ln>
                          <a:solidFill>
                            <a:srgbClr val="000000"/>
                          </a:solidFill>
                          <a:effectLst/>
                          <a:latin typeface="Maiandra GD" panose="020E0502030308020204" pitchFamily="34" charset="0"/>
                          <a:cs typeface="Times New Roman" pitchFamily="18" charset="0"/>
                        </a:rPr>
                        <a:t> Rum at Captain camp in a tent with facilities</a:t>
                      </a: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a:t>
                      </a:r>
                      <a:endPar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endParaRPr>
                    </a:p>
                  </a:txBody>
                  <a:tcPr marL="91449" marR="9144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800" b="0" i="0" u="none" strike="noStrike" cap="none" normalizeH="0" baseline="0" smtClean="0">
                          <a:ln>
                            <a:noFill/>
                          </a:ln>
                          <a:solidFill>
                            <a:schemeClr val="tx1"/>
                          </a:solidFill>
                          <a:effectLst/>
                          <a:latin typeface="Maiandra GD" panose="020E0502030308020204" pitchFamily="34" charset="0"/>
                        </a:rPr>
                        <a:t>Day 4</a:t>
                      </a:r>
                      <a:endParaRPr kumimoji="0" lang="en-US" sz="800" b="0" i="0" u="none" strike="noStrike" cap="none" normalizeH="0" baseline="0" smtClean="0">
                        <a:ln>
                          <a:noFill/>
                        </a:ln>
                        <a:solidFill>
                          <a:schemeClr val="tx1"/>
                        </a:solidFill>
                        <a:effectLst/>
                        <a:latin typeface="Maiandra GD" panose="020E0502030308020204" pitchFamily="34" charset="0"/>
                      </a:endParaRPr>
                    </a:p>
                  </a:txBody>
                  <a:tcPr marL="91449" marR="9144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none" strike="noStrike" cap="none" normalizeH="0" baseline="0" dirty="0" smtClean="0">
                          <a:ln>
                            <a:noFill/>
                          </a:ln>
                          <a:solidFill>
                            <a:srgbClr val="000000"/>
                          </a:solidFill>
                          <a:effectLst/>
                          <a:latin typeface="Maiandra GD" panose="020E0502030308020204" pitchFamily="34" charset="0"/>
                          <a:cs typeface="Times New Roman" pitchFamily="18" charset="0"/>
                        </a:rPr>
                        <a:t>Petra – Dead Sea</a:t>
                      </a:r>
                      <a:endParaRPr kumimoji="0" lang="en-US" sz="800" b="1" i="0" u="none" strike="noStrike" cap="none" normalizeH="0" baseline="0" dirty="0" smtClean="0">
                        <a:ln>
                          <a:noFill/>
                        </a:ln>
                        <a:solidFill>
                          <a:srgbClr val="000000"/>
                        </a:solidFill>
                        <a:effectLst/>
                        <a:latin typeface="Maiandra GD" panose="020E0502030308020204" pitchFamily="34" charset="0"/>
                        <a:cs typeface="Times New Roman" pitchFamily="18" charset="0"/>
                      </a:endParaRPr>
                    </a:p>
                  </a:txBody>
                  <a:tcPr marL="91449" marR="9144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Maiandra GD" panose="020E0502030308020204" pitchFamily="34" charset="0"/>
                      </a:endParaRPr>
                    </a:p>
                  </a:txBody>
                  <a:tcPr marL="91449" marR="9144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aiandra GD" panose="020E0502030308020204" pitchFamily="34" charset="0"/>
                        </a:rPr>
                        <a:t>Transfer from Petra to the Dead Sea. Day is free at leisure to relax &amp; rejuvenate in the therapeutic salty water at the lowest point on earth. Enjoy floating experience at the lowest point on earth.  Dinner and overnight</a:t>
                      </a:r>
                    </a:p>
                  </a:txBody>
                  <a:tcPr marL="91449" marR="9144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419">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Maiandra GD" panose="020E0502030308020204" pitchFamily="34" charset="0"/>
                        </a:rPr>
                        <a:t>Day 5:</a:t>
                      </a:r>
                    </a:p>
                  </a:txBody>
                  <a:tcPr marL="91449" marR="91449"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rgbClr val="000000"/>
                          </a:solidFill>
                          <a:effectLst/>
                          <a:latin typeface="Maiandra GD" panose="020E0502030308020204" pitchFamily="34" charset="0"/>
                          <a:cs typeface="Times New Roman" pitchFamily="18" charset="0"/>
                        </a:rPr>
                        <a:t>Breakfast at hotel, day free at leisure. Transfer to Amman airport for departure flight.</a:t>
                      </a:r>
                    </a:p>
                  </a:txBody>
                  <a:tcPr marL="91449" marR="91449"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1" name="WordArt 5" descr="White marble"/>
          <p:cNvSpPr>
            <a:spLocks noChangeArrowheads="1" noChangeShapeType="1" noTextEdit="1"/>
          </p:cNvSpPr>
          <p:nvPr/>
        </p:nvSpPr>
        <p:spPr bwMode="auto">
          <a:xfrm>
            <a:off x="-5545138" y="617538"/>
            <a:ext cx="5256213" cy="9366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4800" kern="10">
                <a:ln w="9525">
                  <a:round/>
                  <a:headEnd/>
                  <a:tailEnd/>
                </a:ln>
                <a:blipFill dpi="0" rotWithShape="0">
                  <a:blip r:embed="rId8"/>
                  <a:srcRect/>
                  <a:tile tx="0" ty="0" sx="100000" sy="100000" flip="none" algn="tl"/>
                </a:blipFill>
                <a:latin typeface="Arial Black"/>
              </a:rPr>
              <a:t>Jordan</a:t>
            </a:r>
          </a:p>
        </p:txBody>
      </p:sp>
      <p:sp>
        <p:nvSpPr>
          <p:cNvPr id="2152" name="Text Box 4135"/>
          <p:cNvSpPr txBox="1">
            <a:spLocks noChangeArrowheads="1"/>
          </p:cNvSpPr>
          <p:nvPr/>
        </p:nvSpPr>
        <p:spPr bwMode="auto">
          <a:xfrm>
            <a:off x="0" y="9467397"/>
            <a:ext cx="7265988" cy="338554"/>
          </a:xfrm>
          <a:prstGeom prst="rect">
            <a:avLst/>
          </a:prstGeom>
          <a:noFill/>
          <a:ln w="9525">
            <a:noFill/>
            <a:miter lim="800000"/>
            <a:headEnd/>
            <a:tailEnd/>
          </a:ln>
        </p:spPr>
        <p:txBody>
          <a:bodyPr wrap="square">
            <a:spAutoFit/>
          </a:bodyPr>
          <a:lstStyle/>
          <a:p>
            <a:pPr eaLnBrk="1" hangingPunct="1"/>
            <a:r>
              <a:rPr lang="en-US" altLang="el-GR" sz="1100" dirty="0"/>
              <a:t>Contact </a:t>
            </a:r>
            <a:r>
              <a:rPr lang="en-US" altLang="el-GR" sz="1100" dirty="0" err="1"/>
              <a:t>Chronos</a:t>
            </a:r>
            <a:r>
              <a:rPr lang="en-US" altLang="el-GR" sz="1100" dirty="0"/>
              <a:t> Travel </a:t>
            </a:r>
            <a:r>
              <a:rPr lang="en-US" altLang="el-GR" sz="1400" dirty="0"/>
              <a:t>22464040  </a:t>
            </a:r>
            <a:r>
              <a:rPr lang="en-US" altLang="el-GR" sz="1400" b="1" dirty="0">
                <a:hlinkClick r:id="rId9"/>
              </a:rPr>
              <a:t>chronos@chronostravel.com</a:t>
            </a:r>
            <a:r>
              <a:rPr lang="en-US" altLang="el-GR" sz="1600" dirty="0"/>
              <a:t>  </a:t>
            </a:r>
            <a:r>
              <a:rPr lang="en-US" altLang="el-GR" sz="1400" b="1" dirty="0">
                <a:hlinkClick r:id="rId10"/>
              </a:rPr>
              <a:t>www.chronostravel.com</a:t>
            </a:r>
            <a:r>
              <a:rPr lang="en-US" altLang="el-GR" sz="1400" dirty="0"/>
              <a:t> </a:t>
            </a:r>
          </a:p>
        </p:txBody>
      </p:sp>
      <p:pic>
        <p:nvPicPr>
          <p:cNvPr id="2153" name="Picture 4136" descr="chronos leisure tours"/>
          <p:cNvPicPr>
            <a:picLocks noChangeAspect="1" noChangeArrowheads="1"/>
          </p:cNvPicPr>
          <p:nvPr/>
        </p:nvPicPr>
        <p:blipFill>
          <a:blip r:embed="rId11" cstate="print"/>
          <a:srcRect/>
          <a:stretch>
            <a:fillRect/>
          </a:stretch>
        </p:blipFill>
        <p:spPr bwMode="auto">
          <a:xfrm>
            <a:off x="-2543175" y="0"/>
            <a:ext cx="2319337" cy="433388"/>
          </a:xfrm>
          <a:prstGeom prst="rect">
            <a:avLst/>
          </a:prstGeom>
          <a:noFill/>
          <a:ln w="9525">
            <a:noFill/>
            <a:miter lim="800000"/>
            <a:headEnd/>
            <a:tailEnd/>
          </a:ln>
        </p:spPr>
      </p:pic>
      <p:pic>
        <p:nvPicPr>
          <p:cNvPr id="2154" name="Picture 4137" descr="logos bonding"/>
          <p:cNvPicPr>
            <a:picLocks noChangeAspect="1" noChangeArrowheads="1"/>
          </p:cNvPicPr>
          <p:nvPr/>
        </p:nvPicPr>
        <p:blipFill>
          <a:blip r:embed="rId12" cstate="print"/>
          <a:srcRect/>
          <a:stretch>
            <a:fillRect/>
          </a:stretch>
        </p:blipFill>
        <p:spPr bwMode="auto">
          <a:xfrm>
            <a:off x="98475" y="910245"/>
            <a:ext cx="1385888" cy="222250"/>
          </a:xfrm>
          <a:prstGeom prst="rect">
            <a:avLst/>
          </a:prstGeom>
          <a:noFill/>
          <a:ln w="9525">
            <a:noFill/>
            <a:miter lim="800000"/>
            <a:headEnd/>
            <a:tailEnd/>
          </a:ln>
        </p:spPr>
      </p:pic>
      <p:sp>
        <p:nvSpPr>
          <p:cNvPr id="2155" name="Text Box 4138"/>
          <p:cNvSpPr txBox="1">
            <a:spLocks noChangeArrowheads="1"/>
          </p:cNvSpPr>
          <p:nvPr/>
        </p:nvSpPr>
        <p:spPr bwMode="auto">
          <a:xfrm>
            <a:off x="5714668" y="230135"/>
            <a:ext cx="1457310" cy="338554"/>
          </a:xfrm>
          <a:prstGeom prst="rect">
            <a:avLst/>
          </a:prstGeom>
          <a:noFill/>
          <a:ln w="9525">
            <a:noFill/>
            <a:miter lim="800000"/>
            <a:headEnd/>
            <a:tailEnd/>
          </a:ln>
        </p:spPr>
        <p:txBody>
          <a:bodyPr wrap="square">
            <a:spAutoFit/>
          </a:bodyPr>
          <a:lstStyle/>
          <a:p>
            <a:pPr eaLnBrk="1" hangingPunct="1"/>
            <a:r>
              <a:rPr lang="en-GB" sz="1600" b="1" dirty="0">
                <a:latin typeface="Aharoni" panose="02010803020104030203" pitchFamily="2" charset="-79"/>
                <a:cs typeface="Aharoni" panose="02010803020104030203" pitchFamily="2" charset="-79"/>
              </a:rPr>
              <a:t>Private Tour</a:t>
            </a:r>
            <a:endParaRPr lang="en-US" sz="1600" b="1" dirty="0">
              <a:latin typeface="Aharoni" panose="02010803020104030203" pitchFamily="2" charset="-79"/>
              <a:cs typeface="Aharoni" panose="02010803020104030203" pitchFamily="2" charset="-79"/>
            </a:endParaRPr>
          </a:p>
        </p:txBody>
      </p:sp>
      <p:graphicFrame>
        <p:nvGraphicFramePr>
          <p:cNvPr id="19977" name="Group 4617"/>
          <p:cNvGraphicFramePr>
            <a:graphicFrameLocks noGrp="1"/>
          </p:cNvGraphicFramePr>
          <p:nvPr>
            <p:ph sz="half" idx="1"/>
            <p:extLst>
              <p:ext uri="{D42A27DB-BD31-4B8C-83A1-F6EECF244321}">
                <p14:modId xmlns:p14="http://schemas.microsoft.com/office/powerpoint/2010/main" val="3105067058"/>
              </p:ext>
            </p:extLst>
          </p:nvPr>
        </p:nvGraphicFramePr>
        <p:xfrm>
          <a:off x="-5312907" y="7527925"/>
          <a:ext cx="3282950" cy="1801817"/>
        </p:xfrm>
        <a:graphic>
          <a:graphicData uri="http://schemas.openxmlformats.org/drawingml/2006/table">
            <a:tbl>
              <a:tblPr/>
              <a:tblGrid>
                <a:gridCol w="588963"/>
                <a:gridCol w="604837"/>
                <a:gridCol w="504825"/>
                <a:gridCol w="503238"/>
                <a:gridCol w="504825"/>
                <a:gridCol w="576262"/>
              </a:tblGrid>
              <a:tr h="214313">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800" b="1" i="0" u="none" strike="noStrike" cap="none" normalizeH="0" baseline="0" dirty="0" smtClean="0">
                          <a:ln>
                            <a:noFill/>
                          </a:ln>
                          <a:solidFill>
                            <a:schemeClr val="tx1"/>
                          </a:solidFill>
                          <a:effectLst/>
                          <a:latin typeface="Arial" charset="0"/>
                        </a:rPr>
                        <a:t>Flights from </a:t>
                      </a:r>
                      <a:r>
                        <a:rPr kumimoji="0" lang="en-GB" sz="800" b="1" i="0" u="none" strike="noStrike" cap="none" normalizeH="0" baseline="0" dirty="0" err="1" smtClean="0">
                          <a:ln>
                            <a:noFill/>
                          </a:ln>
                          <a:solidFill>
                            <a:schemeClr val="tx1"/>
                          </a:solidFill>
                          <a:effectLst/>
                          <a:latin typeface="Arial" charset="0"/>
                        </a:rPr>
                        <a:t>Larnaca</a:t>
                      </a:r>
                      <a:r>
                        <a:rPr kumimoji="0" lang="en-GB" sz="800" b="1" i="0" u="none" strike="noStrike" cap="none" normalizeH="0" baseline="0" dirty="0" smtClean="0">
                          <a:ln>
                            <a:noFill/>
                          </a:ln>
                          <a:solidFill>
                            <a:schemeClr val="tx1"/>
                          </a:solidFill>
                          <a:effectLst/>
                          <a:latin typeface="Arial" charset="0"/>
                        </a:rPr>
                        <a:t> with Royal Jordanian based on 4 nights</a:t>
                      </a:r>
                      <a:endParaRPr kumimoji="0" lang="en-US" sz="800" b="1" i="0" u="none" strike="noStrike" cap="none" normalizeH="0" baseline="0" dirty="0" smtClean="0">
                        <a:ln>
                          <a:noFill/>
                        </a:ln>
                        <a:solidFill>
                          <a:schemeClr val="tx1"/>
                        </a:solidFill>
                        <a:effectLst/>
                        <a:latin typeface="Arial" charset="0"/>
                      </a:endParaRPr>
                    </a:p>
                  </a:txBody>
                  <a:tcPr marL="91487" marR="91487" marT="45815" marB="458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none" strike="noStrike" cap="none" normalizeH="0" baseline="0" smtClean="0">
                          <a:ln>
                            <a:noFill/>
                          </a:ln>
                          <a:solidFill>
                            <a:srgbClr val="CC3300"/>
                          </a:solidFill>
                          <a:effectLst/>
                          <a:latin typeface="Arial" charset="0"/>
                        </a:rPr>
                        <a:t>DEPART</a:t>
                      </a:r>
                      <a:endParaRPr kumimoji="0" lang="en-US" sz="700" b="1" i="0" u="none" strike="noStrike" cap="none" normalizeH="0" baseline="0" smtClean="0">
                        <a:ln>
                          <a:noFill/>
                        </a:ln>
                        <a:solidFill>
                          <a:srgbClr val="CC3300"/>
                        </a:solidFill>
                        <a:effectLst/>
                        <a:latin typeface="Arial" charset="0"/>
                      </a:endParaRPr>
                    </a:p>
                  </a:txBody>
                  <a:tcPr marL="91487" marR="91487" marT="45815" marB="458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600" b="1" i="0" u="none" strike="noStrike" cap="none" normalizeH="0" baseline="0" smtClean="0">
                          <a:ln>
                            <a:noFill/>
                          </a:ln>
                          <a:solidFill>
                            <a:srgbClr val="CC3300"/>
                          </a:solidFill>
                          <a:effectLst/>
                          <a:latin typeface="Arial" charset="0"/>
                        </a:rPr>
                        <a:t>LARNACA</a:t>
                      </a:r>
                      <a:endParaRPr kumimoji="0" lang="en-US" sz="600" b="1" i="0" u="none" strike="noStrike" cap="none" normalizeH="0" baseline="0" smtClean="0">
                        <a:ln>
                          <a:noFill/>
                        </a:ln>
                        <a:solidFill>
                          <a:srgbClr val="CC330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600" b="1" i="0" u="none" strike="noStrike" cap="none" normalizeH="0" baseline="0" dirty="0" smtClean="0">
                          <a:ln>
                            <a:noFill/>
                          </a:ln>
                          <a:solidFill>
                            <a:srgbClr val="CC3300"/>
                          </a:solidFill>
                          <a:effectLst/>
                          <a:latin typeface="Arial" charset="0"/>
                        </a:rPr>
                        <a:t>AMMAN</a:t>
                      </a:r>
                      <a:endParaRPr kumimoji="0" lang="en-US" sz="600" b="1" i="0" u="none" strike="noStrike" cap="none" normalizeH="0" baseline="0" dirty="0" smtClean="0">
                        <a:ln>
                          <a:noFill/>
                        </a:ln>
                        <a:solidFill>
                          <a:srgbClr val="CC330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600" b="1" i="0" u="none" strike="noStrike" cap="none" normalizeH="0" baseline="0" smtClean="0">
                          <a:ln>
                            <a:noFill/>
                          </a:ln>
                          <a:solidFill>
                            <a:srgbClr val="002060"/>
                          </a:solidFill>
                          <a:effectLst/>
                          <a:latin typeface="Arial" charset="0"/>
                        </a:rPr>
                        <a:t>RETURN</a:t>
                      </a:r>
                      <a:endParaRPr kumimoji="0" lang="en-US" sz="600" b="1" i="0" u="none" strike="noStrike" cap="none" normalizeH="0" baseline="0" smtClean="0">
                        <a:ln>
                          <a:noFill/>
                        </a:ln>
                        <a:solidFill>
                          <a:srgbClr val="00206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600" b="1" i="0" u="none" strike="noStrike" cap="none" normalizeH="0" baseline="0" smtClean="0">
                          <a:ln>
                            <a:noFill/>
                          </a:ln>
                          <a:solidFill>
                            <a:srgbClr val="002060"/>
                          </a:solidFill>
                          <a:effectLst/>
                          <a:latin typeface="Arial" charset="0"/>
                        </a:rPr>
                        <a:t>AMMAN</a:t>
                      </a:r>
                      <a:endParaRPr kumimoji="0" lang="en-US" sz="600" b="1" i="0" u="none" strike="noStrike" cap="none" normalizeH="0" baseline="0" smtClean="0">
                        <a:ln>
                          <a:noFill/>
                        </a:ln>
                        <a:solidFill>
                          <a:srgbClr val="00206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600" b="1" i="0" u="none" strike="noStrike" cap="none" normalizeH="0" baseline="0" smtClean="0">
                          <a:ln>
                            <a:noFill/>
                          </a:ln>
                          <a:solidFill>
                            <a:srgbClr val="002060"/>
                          </a:solidFill>
                          <a:effectLst/>
                          <a:latin typeface="Arial" charset="0"/>
                        </a:rPr>
                        <a:t>LARNACA</a:t>
                      </a:r>
                      <a:endParaRPr kumimoji="0" lang="en-US" sz="600" b="1" i="0" u="none" strike="noStrike" cap="none" normalizeH="0" baseline="0" smtClean="0">
                        <a:ln>
                          <a:noFill/>
                        </a:ln>
                        <a:solidFill>
                          <a:srgbClr val="00206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none" strike="noStrike" cap="none" normalizeH="0" baseline="0" smtClean="0">
                          <a:ln>
                            <a:noFill/>
                          </a:ln>
                          <a:solidFill>
                            <a:schemeClr val="tx1"/>
                          </a:solidFill>
                          <a:effectLst/>
                          <a:latin typeface="Arial" charset="0"/>
                        </a:rPr>
                        <a:t>MON</a:t>
                      </a:r>
                      <a:endParaRPr kumimoji="0" lang="en-US" sz="700" b="1" i="0" u="none" strike="noStrike" cap="none" normalizeH="0" baseline="0" smtClean="0">
                        <a:ln>
                          <a:noFill/>
                        </a:ln>
                        <a:solidFill>
                          <a:schemeClr val="tx1"/>
                        </a:solidFill>
                        <a:effectLst/>
                        <a:latin typeface="Arial" charset="0"/>
                      </a:endParaRPr>
                    </a:p>
                  </a:txBody>
                  <a:tcPr marL="91487" marR="91487" marT="45815" marB="458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smtClean="0">
                          <a:ln>
                            <a:noFill/>
                          </a:ln>
                          <a:solidFill>
                            <a:srgbClr val="C00000"/>
                          </a:solidFill>
                          <a:effectLst/>
                          <a:latin typeface="Arial" charset="0"/>
                        </a:rPr>
                        <a:t>1940</a:t>
                      </a:r>
                      <a:endParaRPr kumimoji="0" lang="en-US" sz="700" b="0" i="0" u="none" strike="noStrike" cap="none" normalizeH="0" baseline="0" smtClean="0">
                        <a:ln>
                          <a:noFill/>
                        </a:ln>
                        <a:solidFill>
                          <a:srgbClr val="C0000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rgbClr val="C00000"/>
                          </a:solidFill>
                          <a:effectLst/>
                          <a:latin typeface="Arial" charset="0"/>
                        </a:rPr>
                        <a:t>2050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GB" sz="700" b="1" i="0" u="none" strike="noStrike" cap="none" normalizeH="0" baseline="0" smtClean="0">
                          <a:ln>
                            <a:noFill/>
                          </a:ln>
                          <a:solidFill>
                            <a:schemeClr val="tx1"/>
                          </a:solidFill>
                          <a:effectLst/>
                          <a:latin typeface="Arial" charset="0"/>
                        </a:rPr>
                        <a:t>FRI</a:t>
                      </a:r>
                      <a:endParaRPr kumimoji="0" lang="en-US" sz="700" b="1" i="0" u="none" strike="noStrike" cap="none" normalizeH="0" baseline="0" smtClean="0">
                        <a:ln>
                          <a:noFill/>
                        </a:ln>
                        <a:solidFill>
                          <a:schemeClr val="tx1"/>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0930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1045</a:t>
                      </a:r>
                    </a:p>
                  </a:txBody>
                  <a:tcPr marL="91487" marR="91487" marT="45815" marB="458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none" strike="noStrike" cap="none" normalizeH="0" baseline="0" smtClean="0">
                          <a:ln>
                            <a:noFill/>
                          </a:ln>
                          <a:solidFill>
                            <a:schemeClr val="tx1"/>
                          </a:solidFill>
                          <a:effectLst/>
                          <a:latin typeface="Arial" charset="0"/>
                        </a:rPr>
                        <a:t>TUE</a:t>
                      </a:r>
                      <a:endParaRPr kumimoji="0" lang="en-US" sz="700" b="1" i="0" u="none" strike="noStrike" cap="none" normalizeH="0" baseline="0" smtClean="0">
                        <a:ln>
                          <a:noFill/>
                        </a:ln>
                        <a:solidFill>
                          <a:schemeClr val="tx1"/>
                        </a:solidFill>
                        <a:effectLst/>
                        <a:latin typeface="Arial" charset="0"/>
                      </a:endParaRPr>
                    </a:p>
                  </a:txBody>
                  <a:tcPr marL="91487" marR="91487" marT="45815" marB="458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C00000"/>
                          </a:solidFill>
                          <a:effectLst/>
                          <a:latin typeface="Arial" charset="0"/>
                        </a:rPr>
                        <a:t>0820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dirty="0" smtClean="0">
                          <a:ln>
                            <a:noFill/>
                          </a:ln>
                          <a:solidFill>
                            <a:srgbClr val="C00000"/>
                          </a:solidFill>
                          <a:effectLst/>
                          <a:latin typeface="Arial" charset="0"/>
                        </a:rPr>
                        <a:t>0930</a:t>
                      </a:r>
                      <a:endParaRPr kumimoji="0" lang="en-US" sz="700" b="0" i="0" u="none" strike="noStrike" cap="none" normalizeH="0" baseline="0" dirty="0" smtClean="0">
                        <a:ln>
                          <a:noFill/>
                        </a:ln>
                        <a:solidFill>
                          <a:srgbClr val="C0000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700" b="1" i="0" u="none" strike="noStrike" cap="none" normalizeH="0" baseline="0" smtClean="0">
                          <a:ln>
                            <a:noFill/>
                          </a:ln>
                          <a:solidFill>
                            <a:schemeClr val="tx1"/>
                          </a:solidFill>
                          <a:effectLst/>
                          <a:latin typeface="Arial" charset="0"/>
                        </a:rPr>
                        <a:t>SAT</a:t>
                      </a:r>
                      <a:endParaRPr kumimoji="0" lang="en-US" sz="700" b="1" i="0" u="none" strike="noStrike" cap="none" normalizeH="0" baseline="0" smtClean="0">
                        <a:ln>
                          <a:noFill/>
                        </a:ln>
                        <a:solidFill>
                          <a:schemeClr val="tx1"/>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dirty="0" smtClean="0">
                          <a:ln>
                            <a:noFill/>
                          </a:ln>
                          <a:solidFill>
                            <a:srgbClr val="002060"/>
                          </a:solidFill>
                          <a:effectLst/>
                          <a:latin typeface="Arial" charset="0"/>
                        </a:rPr>
                        <a:t>2215</a:t>
                      </a:r>
                      <a:endParaRPr kumimoji="0" lang="en-US" sz="700" b="0" i="0" u="none" strike="noStrike" cap="none" normalizeH="0" baseline="0" dirty="0" smtClean="0">
                        <a:ln>
                          <a:noFill/>
                        </a:ln>
                        <a:solidFill>
                          <a:srgbClr val="00206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700" b="0" i="0" u="none" strike="noStrike" cap="none" normalizeH="0" baseline="0" dirty="0" smtClean="0">
                          <a:ln>
                            <a:noFill/>
                          </a:ln>
                          <a:solidFill>
                            <a:srgbClr val="002060"/>
                          </a:solidFill>
                          <a:effectLst/>
                          <a:latin typeface="Arial" charset="0"/>
                        </a:rPr>
                        <a:t>2330</a:t>
                      </a:r>
                      <a:endParaRPr kumimoji="0" lang="en-US" sz="700" b="0" i="0" u="none" strike="noStrike" cap="none" normalizeH="0" baseline="0" dirty="0" smtClean="0">
                        <a:ln>
                          <a:noFill/>
                        </a:ln>
                        <a:solidFill>
                          <a:srgbClr val="002060"/>
                        </a:solidFill>
                        <a:effectLst/>
                        <a:latin typeface="Arial" charset="0"/>
                      </a:endParaRPr>
                    </a:p>
                  </a:txBody>
                  <a:tcPr marL="91487" marR="91487" marT="45815" marB="458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700" b="1" i="0" u="none" strike="noStrike" cap="none" normalizeH="0" baseline="0" smtClean="0">
                          <a:ln>
                            <a:noFill/>
                          </a:ln>
                          <a:solidFill>
                            <a:schemeClr val="tx1"/>
                          </a:solidFill>
                          <a:effectLst/>
                          <a:latin typeface="Arial" charset="0"/>
                        </a:rPr>
                        <a:t>WED</a:t>
                      </a:r>
                      <a:endParaRPr kumimoji="0" lang="en-US" sz="700" b="1" i="0" u="none" strike="noStrike" cap="none" normalizeH="0" baseline="0" smtClean="0">
                        <a:ln>
                          <a:noFill/>
                        </a:ln>
                        <a:solidFill>
                          <a:schemeClr val="tx1"/>
                        </a:solidFill>
                        <a:effectLst/>
                        <a:latin typeface="Arial" charset="0"/>
                      </a:endParaRPr>
                    </a:p>
                  </a:txBody>
                  <a:tcPr marL="91487" marR="91487" marT="45815" marB="458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C00000"/>
                          </a:solidFill>
                          <a:effectLst/>
                          <a:latin typeface="Arial" charset="0"/>
                        </a:rPr>
                        <a:t>1940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rgbClr val="C00000"/>
                          </a:solidFill>
                          <a:effectLst/>
                          <a:latin typeface="Arial" charset="0"/>
                        </a:rPr>
                        <a:t>2050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SUN</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1650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rgbClr val="002060"/>
                          </a:solidFill>
                          <a:effectLst/>
                          <a:latin typeface="Arial" charset="0"/>
                        </a:rPr>
                        <a:t>1805</a:t>
                      </a:r>
                    </a:p>
                  </a:txBody>
                  <a:tcPr marL="91487" marR="91487" marT="45815" marB="458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THUR</a:t>
                      </a:r>
                    </a:p>
                  </a:txBody>
                  <a:tcPr marL="91487" marR="91487" marT="45815" marB="458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C00000"/>
                          </a:solidFill>
                          <a:effectLst/>
                          <a:latin typeface="Arial" charset="0"/>
                        </a:rPr>
                        <a:t>2240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rgbClr val="C00000"/>
                          </a:solidFill>
                          <a:effectLst/>
                          <a:latin typeface="Arial" charset="0"/>
                        </a:rPr>
                        <a:t>2350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MON</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1740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rgbClr val="002060"/>
                          </a:solidFill>
                          <a:effectLst/>
                          <a:latin typeface="Arial" charset="0"/>
                        </a:rPr>
                        <a:t>1855</a:t>
                      </a:r>
                    </a:p>
                  </a:txBody>
                  <a:tcPr marL="91487" marR="91487" marT="45815" marB="458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FRI</a:t>
                      </a:r>
                    </a:p>
                  </a:txBody>
                  <a:tcPr marL="91487" marR="91487" marT="45815" marB="458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C00000"/>
                          </a:solidFill>
                          <a:effectLst/>
                          <a:latin typeface="Arial" charset="0"/>
                        </a:rPr>
                        <a:t>1130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C00000"/>
                          </a:solidFill>
                          <a:effectLst/>
                          <a:latin typeface="Arial" charset="0"/>
                        </a:rPr>
                        <a:t>1240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TUE</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0620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1735</a:t>
                      </a:r>
                    </a:p>
                  </a:txBody>
                  <a:tcPr marL="91487" marR="91487" marT="45815" marB="458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SAT</a:t>
                      </a:r>
                    </a:p>
                  </a:txBody>
                  <a:tcPr marL="91487" marR="91487" marT="45815" marB="458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C00000"/>
                          </a:solidFill>
                          <a:effectLst/>
                          <a:latin typeface="Arial" charset="0"/>
                        </a:rPr>
                        <a:t>2355</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C00000"/>
                          </a:solidFill>
                          <a:effectLst/>
                          <a:latin typeface="Arial" charset="0"/>
                        </a:rPr>
                        <a:t>0125</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WED</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1740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rgbClr val="002060"/>
                          </a:solidFill>
                          <a:effectLst/>
                          <a:latin typeface="Arial" charset="0"/>
                        </a:rPr>
                        <a:t>1855</a:t>
                      </a:r>
                    </a:p>
                  </a:txBody>
                  <a:tcPr marL="91487" marR="91487" marT="45815" marB="458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SUN</a:t>
                      </a:r>
                    </a:p>
                  </a:txBody>
                  <a:tcPr marL="91487" marR="91487" marT="45815" marB="458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C00000"/>
                          </a:solidFill>
                          <a:effectLst/>
                          <a:latin typeface="Arial" charset="0"/>
                        </a:rPr>
                        <a:t>1850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smtClean="0">
                          <a:ln>
                            <a:noFill/>
                          </a:ln>
                          <a:solidFill>
                            <a:srgbClr val="C00000"/>
                          </a:solidFill>
                          <a:effectLst/>
                          <a:latin typeface="Arial" charset="0"/>
                        </a:rPr>
                        <a:t>2000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rPr>
                        <a:t>THUR</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2040</a:t>
                      </a:r>
                    </a:p>
                  </a:txBody>
                  <a:tcPr marL="91487" marR="91487" marT="45815" marB="458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rgbClr val="002060"/>
                          </a:solidFill>
                          <a:effectLst/>
                          <a:latin typeface="Arial" charset="0"/>
                        </a:rPr>
                        <a:t>2155</a:t>
                      </a:r>
                    </a:p>
                  </a:txBody>
                  <a:tcPr marL="91487" marR="91487" marT="45815" marB="458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23" name="Text Box 4551"/>
          <p:cNvSpPr txBox="1">
            <a:spLocks noChangeArrowheads="1"/>
          </p:cNvSpPr>
          <p:nvPr/>
        </p:nvSpPr>
        <p:spPr bwMode="auto">
          <a:xfrm>
            <a:off x="201587" y="1223367"/>
            <a:ext cx="1104156" cy="615553"/>
          </a:xfrm>
          <a:prstGeom prst="rect">
            <a:avLst/>
          </a:prstGeom>
          <a:noFill/>
          <a:ln w="9525">
            <a:noFill/>
            <a:miter lim="800000"/>
            <a:headEnd/>
            <a:tailEnd/>
          </a:ln>
        </p:spPr>
        <p:txBody>
          <a:bodyPr wrap="square">
            <a:spAutoFit/>
          </a:bodyPr>
          <a:lstStyle/>
          <a:p>
            <a:pPr algn="ctr" eaLnBrk="1" hangingPunct="1"/>
            <a:r>
              <a:rPr lang="en-US" altLang="en-US" sz="1100" b="1" dirty="0" smtClean="0">
                <a:latin typeface="Aharoni" panose="02010803020104030203" pitchFamily="2" charset="-79"/>
                <a:cs typeface="Aharoni" panose="02010803020104030203" pitchFamily="2" charset="-79"/>
              </a:rPr>
              <a:t>Weekly</a:t>
            </a:r>
          </a:p>
          <a:p>
            <a:pPr algn="ctr" eaLnBrk="1" hangingPunct="1"/>
            <a:r>
              <a:rPr lang="en-US" altLang="en-US" sz="1100" b="1" dirty="0" smtClean="0">
                <a:latin typeface="Aharoni" panose="02010803020104030203" pitchFamily="2" charset="-79"/>
                <a:cs typeface="Aharoni" panose="02010803020104030203" pitchFamily="2" charset="-79"/>
              </a:rPr>
              <a:t> Departures</a:t>
            </a:r>
            <a:endParaRPr lang="en-US" altLang="en-US" sz="1100" b="1" dirty="0">
              <a:latin typeface="Aharoni" panose="02010803020104030203" pitchFamily="2" charset="-79"/>
              <a:cs typeface="Aharoni" panose="02010803020104030203" pitchFamily="2" charset="-79"/>
            </a:endParaRPr>
          </a:p>
          <a:p>
            <a:pPr algn="ctr" eaLnBrk="1" hangingPunct="1"/>
            <a:endParaRPr lang="en-US" altLang="en-US" sz="1200" b="1" dirty="0">
              <a:solidFill>
                <a:srgbClr val="002060"/>
              </a:solidFill>
            </a:endParaRPr>
          </a:p>
        </p:txBody>
      </p:sp>
      <p:sp>
        <p:nvSpPr>
          <p:cNvPr id="2224" name="Text Box 4555"/>
          <p:cNvSpPr txBox="1">
            <a:spLocks noChangeArrowheads="1"/>
          </p:cNvSpPr>
          <p:nvPr/>
        </p:nvSpPr>
        <p:spPr bwMode="auto">
          <a:xfrm>
            <a:off x="-4573363" y="1722438"/>
            <a:ext cx="2488182" cy="923330"/>
          </a:xfrm>
          <a:prstGeom prst="rect">
            <a:avLst/>
          </a:prstGeom>
          <a:noFill/>
          <a:ln w="9525">
            <a:noFill/>
            <a:miter lim="800000"/>
            <a:headEnd/>
            <a:tailEnd/>
          </a:ln>
        </p:spPr>
        <p:txBody>
          <a:bodyPr wrap="none">
            <a:spAutoFit/>
          </a:bodyPr>
          <a:lstStyle/>
          <a:p>
            <a:pPr eaLnBrk="1" hangingPunct="1"/>
            <a:r>
              <a:rPr lang="en-US" altLang="el-GR" sz="5400" dirty="0">
                <a:solidFill>
                  <a:srgbClr val="C00000"/>
                </a:solidFill>
                <a:latin typeface="Aharoni" panose="02010803020104030203" pitchFamily="2" charset="-79"/>
                <a:cs typeface="Aharoni" panose="02010803020104030203" pitchFamily="2" charset="-79"/>
              </a:rPr>
              <a:t>Jordan</a:t>
            </a:r>
          </a:p>
        </p:txBody>
      </p:sp>
      <p:pic>
        <p:nvPicPr>
          <p:cNvPr id="2225" name="Picture 4596" descr="Jordan Dead Sea floating1"/>
          <p:cNvPicPr>
            <a:picLocks noChangeAspect="1" noChangeArrowheads="1"/>
          </p:cNvPicPr>
          <p:nvPr/>
        </p:nvPicPr>
        <p:blipFill>
          <a:blip r:embed="rId13" cstate="print"/>
          <a:srcRect/>
          <a:stretch>
            <a:fillRect/>
          </a:stretch>
        </p:blipFill>
        <p:spPr bwMode="auto">
          <a:xfrm>
            <a:off x="-3568302" y="5718390"/>
            <a:ext cx="1517650" cy="1514475"/>
          </a:xfrm>
          <a:prstGeom prst="rect">
            <a:avLst/>
          </a:prstGeom>
          <a:noFill/>
          <a:ln w="9525">
            <a:noFill/>
            <a:miter lim="800000"/>
            <a:headEnd/>
            <a:tailEnd/>
          </a:ln>
        </p:spPr>
      </p:pic>
      <p:sp>
        <p:nvSpPr>
          <p:cNvPr id="2226" name="Text Box 4598"/>
          <p:cNvSpPr txBox="1">
            <a:spLocks noChangeArrowheads="1"/>
          </p:cNvSpPr>
          <p:nvPr/>
        </p:nvSpPr>
        <p:spPr bwMode="auto">
          <a:xfrm>
            <a:off x="124718" y="7254833"/>
            <a:ext cx="792163" cy="246063"/>
          </a:xfrm>
          <a:prstGeom prst="rect">
            <a:avLst/>
          </a:prstGeom>
          <a:noFill/>
          <a:ln w="9525">
            <a:noFill/>
            <a:miter lim="800000"/>
            <a:headEnd/>
            <a:tailEnd/>
          </a:ln>
        </p:spPr>
        <p:txBody>
          <a:bodyPr>
            <a:spAutoFit/>
          </a:bodyPr>
          <a:lstStyle/>
          <a:p>
            <a:pPr eaLnBrk="1" hangingPunct="1">
              <a:spcBef>
                <a:spcPct val="50000"/>
              </a:spcBef>
            </a:pPr>
            <a:r>
              <a:rPr lang="en-US" altLang="el-GR" sz="1000">
                <a:solidFill>
                  <a:schemeClr val="bg1"/>
                </a:solidFill>
              </a:rPr>
              <a:t>Dead Sea</a:t>
            </a:r>
            <a:endParaRPr lang="en-GB" altLang="el-GR" sz="1000">
              <a:solidFill>
                <a:schemeClr val="bg1"/>
              </a:solidFill>
            </a:endParaRPr>
          </a:p>
        </p:txBody>
      </p:sp>
      <p:sp>
        <p:nvSpPr>
          <p:cNvPr id="2227" name="Rectangle 187"/>
          <p:cNvSpPr>
            <a:spLocks noChangeArrowheads="1"/>
          </p:cNvSpPr>
          <p:nvPr/>
        </p:nvSpPr>
        <p:spPr bwMode="auto">
          <a:xfrm>
            <a:off x="936625" y="4289425"/>
            <a:ext cx="719138" cy="246063"/>
          </a:xfrm>
          <a:prstGeom prst="rect">
            <a:avLst/>
          </a:prstGeom>
          <a:noFill/>
          <a:ln w="9525">
            <a:noFill/>
            <a:miter lim="800000"/>
            <a:headEnd/>
            <a:tailEnd/>
          </a:ln>
        </p:spPr>
        <p:txBody>
          <a:bodyPr>
            <a:spAutoFit/>
          </a:bodyPr>
          <a:lstStyle/>
          <a:p>
            <a:pPr eaLnBrk="1" hangingPunct="1">
              <a:spcBef>
                <a:spcPct val="50000"/>
              </a:spcBef>
            </a:pPr>
            <a:r>
              <a:rPr lang="en-US" altLang="el-GR" sz="1000">
                <a:solidFill>
                  <a:schemeClr val="bg1"/>
                </a:solidFill>
              </a:rPr>
              <a:t>Jerash</a:t>
            </a:r>
            <a:endParaRPr lang="en-GB" altLang="el-GR" sz="1000">
              <a:solidFill>
                <a:schemeClr val="bg1"/>
              </a:solidFill>
            </a:endParaRPr>
          </a:p>
        </p:txBody>
      </p:sp>
      <p:sp>
        <p:nvSpPr>
          <p:cNvPr id="2228" name="Rectangle 188"/>
          <p:cNvSpPr>
            <a:spLocks noChangeArrowheads="1"/>
          </p:cNvSpPr>
          <p:nvPr/>
        </p:nvSpPr>
        <p:spPr bwMode="auto">
          <a:xfrm>
            <a:off x="720725" y="2892425"/>
            <a:ext cx="863600" cy="246063"/>
          </a:xfrm>
          <a:prstGeom prst="rect">
            <a:avLst/>
          </a:prstGeom>
          <a:noFill/>
          <a:ln w="9525">
            <a:noFill/>
            <a:miter lim="800000"/>
            <a:headEnd/>
            <a:tailEnd/>
          </a:ln>
        </p:spPr>
        <p:txBody>
          <a:bodyPr>
            <a:spAutoFit/>
          </a:bodyPr>
          <a:lstStyle/>
          <a:p>
            <a:pPr eaLnBrk="1" hangingPunct="1">
              <a:spcBef>
                <a:spcPct val="50000"/>
              </a:spcBef>
            </a:pPr>
            <a:r>
              <a:rPr lang="en-US" altLang="el-GR" sz="1000">
                <a:solidFill>
                  <a:schemeClr val="bg1"/>
                </a:solidFill>
              </a:rPr>
              <a:t>Wadi Rum</a:t>
            </a:r>
            <a:endParaRPr lang="en-GB" altLang="el-GR" sz="1000">
              <a:solidFill>
                <a:schemeClr val="bg1"/>
              </a:solidFill>
            </a:endParaRPr>
          </a:p>
        </p:txBody>
      </p:sp>
      <p:graphicFrame>
        <p:nvGraphicFramePr>
          <p:cNvPr id="30" name="Group 4597"/>
          <p:cNvGraphicFramePr>
            <a:graphicFrameLocks noGrp="1"/>
          </p:cNvGraphicFramePr>
          <p:nvPr>
            <p:extLst>
              <p:ext uri="{D42A27DB-BD31-4B8C-83A1-F6EECF244321}">
                <p14:modId xmlns:p14="http://schemas.microsoft.com/office/powerpoint/2010/main" val="370647285"/>
              </p:ext>
            </p:extLst>
          </p:nvPr>
        </p:nvGraphicFramePr>
        <p:xfrm>
          <a:off x="-3985704" y="6532178"/>
          <a:ext cx="1312863" cy="430213"/>
        </p:xfrm>
        <a:graphic>
          <a:graphicData uri="http://schemas.openxmlformats.org/drawingml/2006/table">
            <a:tbl>
              <a:tblPr/>
              <a:tblGrid>
                <a:gridCol w="1312863"/>
              </a:tblGrid>
              <a:tr h="4302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L="91528" marR="91528" marT="45395" marB="45395" horzOverflow="overflow">
                    <a:lnL>
                      <a:noFill/>
                    </a:lnL>
                    <a:lnR>
                      <a:noFill/>
                    </a:lnR>
                    <a:lnT>
                      <a:noFill/>
                    </a:lnT>
                    <a:lnB>
                      <a:noFill/>
                    </a:lnB>
                    <a:lnTlToBr>
                      <a:noFill/>
                    </a:lnTlToBr>
                    <a:lnBlToTr>
                      <a:noFill/>
                    </a:lnBlToTr>
                    <a:noFill/>
                  </a:tcPr>
                </a:tc>
              </a:tr>
            </a:tbl>
          </a:graphicData>
        </a:graphic>
      </p:graphicFrame>
      <p:pic>
        <p:nvPicPr>
          <p:cNvPr id="2231" name="Picture 30" descr="C:\Users\tours\Desktop\Chronos Travel logo.jpg"/>
          <p:cNvPicPr>
            <a:picLocks noChangeAspect="1" noChangeArrowheads="1"/>
          </p:cNvPicPr>
          <p:nvPr/>
        </p:nvPicPr>
        <p:blipFill>
          <a:blip r:embed="rId14" cstate="print"/>
          <a:srcRect/>
          <a:stretch>
            <a:fillRect/>
          </a:stretch>
        </p:blipFill>
        <p:spPr bwMode="auto">
          <a:xfrm>
            <a:off x="113506" y="303168"/>
            <a:ext cx="1762125" cy="441325"/>
          </a:xfrm>
          <a:prstGeom prst="rect">
            <a:avLst/>
          </a:prstGeom>
          <a:noFill/>
          <a:ln w="9525">
            <a:noFill/>
            <a:miter lim="800000"/>
            <a:headEnd/>
            <a:tailEnd/>
          </a:ln>
        </p:spPr>
      </p:pic>
      <p:pic>
        <p:nvPicPr>
          <p:cNvPr id="1026" name="Picture 2" descr="Image result for wadi ru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700" y="1780356"/>
            <a:ext cx="1711595" cy="13113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di ru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64404" y="672907"/>
            <a:ext cx="1746230" cy="1350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ead sea experience jorda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4519970"/>
            <a:ext cx="1746229" cy="13035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captains-jo.com/Uploads/2013/15/4/312-600.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18" y="3150563"/>
            <a:ext cx="1718159" cy="12937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jerash&quo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69" y="5882605"/>
            <a:ext cx="1732195" cy="12991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petra jordan&quo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38897" y="2645768"/>
            <a:ext cx="1777152" cy="26657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etra jordan&quot;"/>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169" y="7251824"/>
            <a:ext cx="1766557" cy="1278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22668</TotalTime>
  <Words>746</Words>
  <Application>Microsoft Office PowerPoint</Application>
  <PresentationFormat>Custom</PresentationFormat>
  <Paragraphs>142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Arial Black</vt:lpstr>
      <vt:lpstr>Maiandra GD</vt:lpstr>
      <vt:lpstr>Segoe UI</vt:lpstr>
      <vt:lpstr>Times New Roman</vt:lpstr>
      <vt:lpstr>Default Design</vt:lpstr>
      <vt:lpstr>PowerPoint Presentation</vt:lpstr>
    </vt:vector>
  </TitlesOfParts>
  <Company>Chronos Travel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YIOTA</dc:creator>
  <cp:lastModifiedBy>Accounts</cp:lastModifiedBy>
  <cp:revision>212</cp:revision>
  <cp:lastPrinted>2015-10-26T15:45:57Z</cp:lastPrinted>
  <dcterms:created xsi:type="dcterms:W3CDTF">2006-01-30T13:27:34Z</dcterms:created>
  <dcterms:modified xsi:type="dcterms:W3CDTF">2020-02-05T16:37:54Z</dcterms:modified>
</cp:coreProperties>
</file>